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5" r:id="rId2"/>
    <p:sldId id="274" r:id="rId3"/>
    <p:sldId id="259" r:id="rId4"/>
    <p:sldId id="289" r:id="rId5"/>
    <p:sldId id="262" r:id="rId6"/>
    <p:sldId id="281" r:id="rId7"/>
    <p:sldId id="308" r:id="rId8"/>
    <p:sldId id="290" r:id="rId9"/>
    <p:sldId id="291" r:id="rId10"/>
    <p:sldId id="292" r:id="rId11"/>
    <p:sldId id="294" r:id="rId12"/>
    <p:sldId id="267" r:id="rId13"/>
    <p:sldId id="297" r:id="rId14"/>
    <p:sldId id="298" r:id="rId15"/>
    <p:sldId id="299" r:id="rId16"/>
    <p:sldId id="309" r:id="rId17"/>
    <p:sldId id="310" r:id="rId18"/>
    <p:sldId id="311" r:id="rId19"/>
    <p:sldId id="312" r:id="rId20"/>
    <p:sldId id="300" r:id="rId21"/>
    <p:sldId id="306" r:id="rId22"/>
    <p:sldId id="302" r:id="rId23"/>
    <p:sldId id="303" r:id="rId24"/>
    <p:sldId id="304" r:id="rId25"/>
    <p:sldId id="307" r:id="rId26"/>
    <p:sldId id="270" r:id="rId27"/>
    <p:sldId id="284" r:id="rId28"/>
    <p:sldId id="276" r:id="rId29"/>
  </p:sldIdLst>
  <p:sldSz cx="12192000" cy="6858000"/>
  <p:notesSz cx="6805613" cy="99441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amintervisie" id="{C87FF242-204D-4D96-931A-CAC18683A772}">
          <p14:sldIdLst>
            <p14:sldId id="305"/>
            <p14:sldId id="274"/>
            <p14:sldId id="259"/>
            <p14:sldId id="289"/>
            <p14:sldId id="262"/>
            <p14:sldId id="281"/>
            <p14:sldId id="308"/>
            <p14:sldId id="290"/>
            <p14:sldId id="291"/>
            <p14:sldId id="292"/>
            <p14:sldId id="294"/>
            <p14:sldId id="267"/>
            <p14:sldId id="297"/>
            <p14:sldId id="298"/>
            <p14:sldId id="299"/>
            <p14:sldId id="309"/>
            <p14:sldId id="310"/>
            <p14:sldId id="311"/>
            <p14:sldId id="312"/>
            <p14:sldId id="300"/>
            <p14:sldId id="306"/>
            <p14:sldId id="302"/>
            <p14:sldId id="303"/>
            <p14:sldId id="304"/>
            <p14:sldId id="307"/>
            <p14:sldId id="270"/>
            <p14:sldId id="28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FFC1-D6A1-4A18-97C6-C3619B512F24}" type="datetimeFigureOut">
              <a:rPr lang="nl-BE" smtClean="0"/>
              <a:t>8/03/2018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E8F2D-1AC5-42AE-A45A-7E7E9E915D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58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80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  <a:p>
            <a:r>
              <a:rPr lang="nl-NL" dirty="0"/>
              <a:t>Voor wie en met</a:t>
            </a:r>
            <a:r>
              <a:rPr lang="nl-NL" baseline="0" dirty="0"/>
              <a:t> wie doen we deze opdracht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67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47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Bespreek in kleine groepjes : wat</a:t>
            </a:r>
            <a:r>
              <a:rPr lang="nl-BE" baseline="0" dirty="0"/>
              <a:t> voor soort autonomie heb je ervaren ? Waarin kon je autonoom zijn ? Hoe zou je die kunnen omschrijven ? Omschrijf kort elke vorm van autonomie die je ontdekt, op 1 grote post-it, kaart, ...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8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854459" y="4793484"/>
            <a:ext cx="3296405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13707"/>
            <a:ext cx="10363200" cy="2386744"/>
          </a:xfrm>
        </p:spPr>
        <p:txBody>
          <a:bodyPr anchor="b" anchorCtr="0">
            <a:normAutofit/>
          </a:bodyPr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3717631"/>
            <a:ext cx="103632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7258" y="5257801"/>
            <a:ext cx="2813543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914401" y="5548314"/>
            <a:ext cx="7752857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55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0296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7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0296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9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0296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7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6F49322-AF94-4E7B-A27B-F9D79564BBC3}" type="datetimeFigureOut">
              <a:rPr lang="nl-BE" smtClean="0"/>
              <a:t>8/03/2018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43BC-3EA4-4A50-ABD7-B8DAE8E72D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DDD19CB-AC4B-4AC1-9C62-8B21DB9B1C59}" type="datetimeFigureOut">
              <a:rPr lang="nl-BE" smtClean="0">
                <a:solidFill>
                  <a:prstClr val="black"/>
                </a:solidFill>
              </a:rPr>
              <a:pPr/>
              <a:t>8/03/2018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‹nr.›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rgbClr val="58735D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8"/>
        </a:buBlip>
        <a:defRPr sz="3200" b="0" i="0" kern="1200">
          <a:solidFill>
            <a:srgbClr val="3A4D3E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800" b="0" i="0" kern="1200">
          <a:solidFill>
            <a:srgbClr val="3A4D3E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62D42-1297-4342-876C-BED4802A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9" y="-253218"/>
            <a:ext cx="10029601" cy="1591343"/>
          </a:xfrm>
        </p:spPr>
        <p:txBody>
          <a:bodyPr>
            <a:normAutofit/>
          </a:bodyPr>
          <a:lstStyle/>
          <a:p>
            <a:r>
              <a:rPr lang="nl-BE" sz="4400" dirty="0">
                <a:latin typeface="Helvetica Neue"/>
              </a:rPr>
              <a:t>Teamcharter </a:t>
            </a:r>
            <a:r>
              <a:rPr lang="nl-BE" sz="4000" dirty="0">
                <a:latin typeface="Helvetica Neue"/>
              </a:rPr>
              <a:t>Onthaal Oudenaarde-Ronse</a:t>
            </a:r>
            <a:endParaRPr lang="nl-BE" sz="4400" dirty="0">
              <a:latin typeface="Helvetica Neue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F966CA-3FB8-409A-8C48-C0485142E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8D1E47-3A53-43A8-BDA8-698FF9EFCA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88" y="1049993"/>
            <a:ext cx="8100953" cy="567372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70C2EC1-558D-43F6-A4F6-67B790600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313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91A59-EA22-4EB4-AA4F-10930618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F8655-1457-483C-99AE-8E285605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>
                <a:solidFill>
                  <a:schemeClr val="tx1"/>
                </a:solidFill>
              </a:rPr>
              <a:t>Coachende rol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Bewaken dat we de casus niet inhoudelijk bespreken maar het proces voor ogen houden (toch voor diegene die naar dispatch gaan. (Sophie)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Bewaken dat dat er af en toe wat luchtigheid is ;-) (Nico)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Teamcoach registreert op dispatchformulier</a:t>
            </a:r>
          </a:p>
          <a:p>
            <a:pPr marL="0" lvl="0" indent="0" fontAlgn="ctr"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b="1" dirty="0">
                <a:solidFill>
                  <a:schemeClr val="tx1"/>
                </a:solidFill>
              </a:rPr>
              <a:t>Coördinerende rol / regelrol :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Tijdsbewaker / overzicht (Daisy)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Nascholing bewaken, waar zitten de noden (Katia)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Items voor directie (Katia)</a:t>
            </a:r>
          </a:p>
          <a:p>
            <a:pPr marL="0" lvl="0" indent="0" fontAlgn="ctr"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4C3EC9-1EA2-48DA-ADAA-75C5D00AD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95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319CD-99C1-4E2A-89AE-B239DA57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0929C-2547-485B-9156-3D876BC1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sz="2400" b="1" dirty="0">
                <a:solidFill>
                  <a:schemeClr val="tx1"/>
                </a:solidFill>
              </a:rPr>
              <a:t>Leerling- of schoolgerichte rol</a:t>
            </a:r>
          </a:p>
          <a:p>
            <a:pPr marL="0" lvl="0" indent="0" fontAlgn="ctr">
              <a:buNone/>
            </a:pPr>
            <a:r>
              <a:rPr lang="nl-BE" sz="2400" dirty="0">
                <a:solidFill>
                  <a:schemeClr val="tx1"/>
                </a:solidFill>
              </a:rPr>
              <a:t>     Contactpersoon van de school</a:t>
            </a:r>
          </a:p>
          <a:p>
            <a:pPr marL="0" lvl="0" indent="0" fontAlgn="ctr">
              <a:buNone/>
            </a:pPr>
            <a:r>
              <a:rPr lang="nl-BE" sz="2400" dirty="0">
                <a:solidFill>
                  <a:schemeClr val="tx1"/>
                </a:solidFill>
              </a:rPr>
              <a:t>     Contactpersoon in de medische equipe</a:t>
            </a:r>
          </a:p>
          <a:p>
            <a:r>
              <a:rPr lang="nl-BE" sz="2400" b="1" dirty="0"/>
              <a:t>ZOV interne rol</a:t>
            </a:r>
          </a:p>
          <a:p>
            <a:pPr marL="0" indent="0">
              <a:buNone/>
            </a:pPr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KP7 :alle medici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KP5 :</a:t>
            </a:r>
            <a:r>
              <a:rPr lang="nl-BE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Carine,Nes</a:t>
            </a: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Crisis :</a:t>
            </a:r>
            <a:r>
              <a:rPr lang="nl-BE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Nico,Hilde</a:t>
            </a: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BE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KB:Nes</a:t>
            </a:r>
            <a:endParaRPr lang="nl-B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B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ZOV externe rol </a:t>
            </a:r>
          </a:p>
          <a:p>
            <a:pPr marL="0" indent="0">
              <a:buNone/>
            </a:pPr>
            <a:r>
              <a:rPr lang="nl-B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tegen schooluitval: Nico       </a:t>
            </a:r>
          </a:p>
          <a:p>
            <a:pPr marL="0" indent="0">
              <a:buNone/>
            </a:pPr>
            <a:r>
              <a:rPr lang="nl-B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BE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Radicalisering:Nico</a:t>
            </a:r>
            <a:endParaRPr lang="nl-B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Deeltijds onderwijs: Nes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dirty="0" err="1">
                <a:solidFill>
                  <a:schemeClr val="tx1"/>
                </a:solidFill>
              </a:rPr>
              <a:t>moeten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bewaken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welke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kennis</a:t>
            </a:r>
            <a:r>
              <a:rPr lang="en-US" sz="2400" dirty="0">
                <a:solidFill>
                  <a:schemeClr val="tx1"/>
                </a:solidFill>
              </a:rPr>
              <a:t> en </a:t>
            </a:r>
            <a:r>
              <a:rPr lang="en-US" sz="2400" dirty="0" err="1">
                <a:solidFill>
                  <a:schemeClr val="tx1"/>
                </a:solidFill>
              </a:rPr>
              <a:t>competenties</a:t>
            </a:r>
            <a:r>
              <a:rPr lang="en-US" sz="2400" dirty="0">
                <a:solidFill>
                  <a:schemeClr val="tx1"/>
                </a:solidFill>
              </a:rPr>
              <a:t> we </a:t>
            </a:r>
            <a:r>
              <a:rPr lang="en-US" sz="2400" dirty="0" err="1">
                <a:solidFill>
                  <a:schemeClr val="tx1"/>
                </a:solidFill>
              </a:rPr>
              <a:t>binnen</a:t>
            </a:r>
            <a:r>
              <a:rPr lang="en-US" sz="2400" dirty="0">
                <a:solidFill>
                  <a:schemeClr val="tx1"/>
                </a:solidFill>
              </a:rPr>
              <a:t> het team </a:t>
            </a:r>
            <a:r>
              <a:rPr lang="en-US" sz="2400" dirty="0" err="1">
                <a:solidFill>
                  <a:schemeClr val="tx1"/>
                </a:solidFill>
              </a:rPr>
              <a:t>nog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moeten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opbouwen</a:t>
            </a:r>
            <a:r>
              <a:rPr lang="en-US" sz="2400" dirty="0">
                <a:solidFill>
                  <a:schemeClr val="tx1"/>
                </a:solidFill>
              </a:rPr>
              <a:t>!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Wie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zijn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onze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belangrijke</a:t>
            </a:r>
            <a:r>
              <a:rPr lang="en-US" sz="2400" dirty="0">
                <a:solidFill>
                  <a:schemeClr val="tx1"/>
                </a:solidFill>
              </a:rPr>
              <a:t> partners en hoe </a:t>
            </a:r>
            <a:r>
              <a:rPr lang="en-US" sz="2400" dirty="0" err="1">
                <a:solidFill>
                  <a:schemeClr val="tx1"/>
                </a:solidFill>
              </a:rPr>
              <a:t>gaan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wij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goede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relaties</a:t>
            </a:r>
            <a:r>
              <a:rPr lang="en-US" sz="2400" dirty="0">
                <a:solidFill>
                  <a:schemeClr val="tx1"/>
                </a:solidFill>
              </a:rPr>
              <a:t> met hen </a:t>
            </a:r>
            <a:r>
              <a:rPr lang="en-US" sz="2400" dirty="0" err="1">
                <a:solidFill>
                  <a:schemeClr val="tx1"/>
                </a:solidFill>
              </a:rPr>
              <a:t>opbouwen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Nieuwe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werking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CAR,HvK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Vraag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stellen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aan</a:t>
            </a:r>
            <a:r>
              <a:rPr lang="en-US" sz="2400" dirty="0">
                <a:solidFill>
                  <a:schemeClr val="tx1"/>
                </a:solidFill>
              </a:rPr>
              <a:t> OCJ JRB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03FF4E-192A-40FE-A8DF-3950DA8F7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38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Wie wat doet is duidelijk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sz="3100" dirty="0">
                <a:solidFill>
                  <a:schemeClr val="tx1"/>
                </a:solidFill>
              </a:rPr>
              <a:t>Het team heeft alle bevoegdheden die nodig zijn om het werk goed te doen</a:t>
            </a:r>
          </a:p>
          <a:p>
            <a:r>
              <a:rPr lang="nl-BE" sz="3100" dirty="0">
                <a:solidFill>
                  <a:schemeClr val="tx1"/>
                </a:solidFill>
              </a:rPr>
              <a:t>In ons team weet iedereen welke taken hij moet opnemen voor het uitvoeren en het organiseren van de ons toegewezen kernprocessen </a:t>
            </a:r>
          </a:p>
          <a:p>
            <a:r>
              <a:rPr lang="nl-BE" sz="3100" dirty="0">
                <a:solidFill>
                  <a:schemeClr val="tx1"/>
                </a:solidFill>
              </a:rPr>
              <a:t>De verwachtingen naar elkaar toe zijn duidelijk geformuleerd</a:t>
            </a:r>
          </a:p>
          <a:p>
            <a:r>
              <a:rPr lang="nl-BE" sz="3100" dirty="0">
                <a:solidFill>
                  <a:schemeClr val="tx1"/>
                </a:solidFill>
              </a:rPr>
              <a:t>Iedereen neemt zijn individuele verantwoordelijkheid op en we spreken er elkaar over aan (rollen bespreken – afspreken – aanspreken)</a:t>
            </a:r>
          </a:p>
          <a:p>
            <a:pPr marL="0" indent="0">
              <a:buNone/>
            </a:pPr>
            <a:endParaRPr lang="nl-BE" sz="3100" dirty="0">
              <a:solidFill>
                <a:schemeClr val="tx1"/>
              </a:solidFill>
            </a:endParaRPr>
          </a:p>
          <a:p>
            <a:endParaRPr lang="nl-BE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41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8790A-655D-49B2-98A4-0E8D3590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Afspraken en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518A0-3290-449D-B342-23EBAE74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600201"/>
            <a:ext cx="11317357" cy="494637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nl-BE" sz="3800" dirty="0">
                <a:solidFill>
                  <a:schemeClr val="tx1"/>
                </a:solidFill>
              </a:rPr>
              <a:t>Afgesproken procedures terug te vinden  : </a:t>
            </a:r>
            <a:r>
              <a:rPr lang="nl-BE" sz="3800" u="sng" dirty="0">
                <a:solidFill>
                  <a:schemeClr val="tx1"/>
                </a:solidFill>
              </a:rPr>
              <a:t>FTP 2017-2018</a:t>
            </a:r>
            <a:r>
              <a:rPr lang="nl-BE" sz="3800" dirty="0">
                <a:solidFill>
                  <a:schemeClr val="tx1"/>
                </a:solidFill>
              </a:rPr>
              <a:t>  werkgroepen onthaal </a:t>
            </a:r>
          </a:p>
          <a:p>
            <a:pPr marL="0" indent="0">
              <a:buNone/>
            </a:pPr>
            <a:r>
              <a:rPr lang="nl-BE" sz="3800" b="1" dirty="0">
                <a:solidFill>
                  <a:schemeClr val="tx1"/>
                </a:solidFill>
              </a:rPr>
              <a:t>     Onthaal geeft door als:</a:t>
            </a:r>
            <a:endParaRPr lang="nl-BE" sz="3800" dirty="0">
              <a:solidFill>
                <a:schemeClr val="tx1"/>
              </a:solidFill>
            </a:endParaRP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Op het onthaalteam beslist wordt dat de casus naar trajecten gaat</a:t>
            </a: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Het perspectief van de betrokken partijen duidelijk is</a:t>
            </a: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Er een aanzet kan gegeven worden aan team traject welke stappen zouden kunnen worden gezet (nog niets beloven aan school of ouders)</a:t>
            </a: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Onthaal en vraagverheldering duidelijk in LARS staan met sjabloon  </a:t>
            </a:r>
          </a:p>
          <a:p>
            <a:pPr marL="0" indent="0">
              <a:buNone/>
            </a:pPr>
            <a:r>
              <a:rPr lang="nl-BE" sz="3800" b="1" dirty="0">
                <a:solidFill>
                  <a:schemeClr val="tx1"/>
                </a:solidFill>
              </a:rPr>
              <a:t>     Wie doet luizen? </a:t>
            </a:r>
            <a:endParaRPr lang="nl-BE" sz="3800" dirty="0">
              <a:solidFill>
                <a:schemeClr val="tx1"/>
              </a:solidFill>
            </a:endParaRP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Stappenplan is schoolondersteuning</a:t>
            </a: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Aanmelding luizen is KP 7 (</a:t>
            </a:r>
            <a:r>
              <a:rPr lang="nl-BE" sz="3800" dirty="0" err="1">
                <a:solidFill>
                  <a:schemeClr val="tx1"/>
                </a:solidFill>
              </a:rPr>
              <a:t>adm</a:t>
            </a:r>
            <a:r>
              <a:rPr lang="nl-BE" sz="3800" dirty="0">
                <a:solidFill>
                  <a:schemeClr val="tx1"/>
                </a:solidFill>
              </a:rPr>
              <a:t> PMW)</a:t>
            </a: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Bij </a:t>
            </a:r>
            <a:r>
              <a:rPr lang="nl-BE" sz="3800" dirty="0" err="1">
                <a:solidFill>
                  <a:schemeClr val="tx1"/>
                </a:solidFill>
              </a:rPr>
              <a:t>multiproblem</a:t>
            </a:r>
            <a:r>
              <a:rPr lang="nl-BE" sz="3800" dirty="0">
                <a:solidFill>
                  <a:schemeClr val="tx1"/>
                </a:solidFill>
              </a:rPr>
              <a:t> via onthaal naar traject</a:t>
            </a:r>
          </a:p>
          <a:p>
            <a:pPr marL="0" indent="0">
              <a:buNone/>
            </a:pPr>
            <a:r>
              <a:rPr lang="nl-BE" sz="3800" b="1" dirty="0">
                <a:solidFill>
                  <a:schemeClr val="tx1"/>
                </a:solidFill>
              </a:rPr>
              <a:t>     Wie doet leerplichtbegeleiding?</a:t>
            </a:r>
            <a:endParaRPr lang="nl-BE" sz="3800" dirty="0">
              <a:solidFill>
                <a:schemeClr val="tx1"/>
              </a:solidFill>
            </a:endParaRP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Stappenplan is schoolondersteuning</a:t>
            </a: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Aanmelding is onthaal en consultatief</a:t>
            </a:r>
          </a:p>
          <a:p>
            <a:pPr lvl="0"/>
            <a:r>
              <a:rPr lang="nl-BE" sz="3800" dirty="0">
                <a:solidFill>
                  <a:schemeClr val="tx1"/>
                </a:solidFill>
              </a:rPr>
              <a:t>Bij </a:t>
            </a:r>
            <a:r>
              <a:rPr lang="nl-BE" sz="3800" dirty="0" err="1">
                <a:solidFill>
                  <a:schemeClr val="tx1"/>
                </a:solidFill>
              </a:rPr>
              <a:t>multiproblem</a:t>
            </a:r>
            <a:r>
              <a:rPr lang="nl-BE" sz="3800" dirty="0">
                <a:solidFill>
                  <a:schemeClr val="tx1"/>
                </a:solidFill>
              </a:rPr>
              <a:t> via onthaal naar traject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7D2EF6-4643-4B2F-AC20-565AA3205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17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60C0E-E414-4C2B-AB30-9B7409C6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9E61CC-CF69-4FF5-B711-870F2269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9714"/>
            <a:ext cx="11423374" cy="54499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BE" sz="8000" b="1" dirty="0">
                <a:solidFill>
                  <a:schemeClr val="tx1"/>
                </a:solidFill>
              </a:rPr>
              <a:t>    Wie maakt V en </a:t>
            </a:r>
            <a:r>
              <a:rPr lang="nl-BE" sz="8000" b="1" dirty="0" err="1">
                <a:solidFill>
                  <a:schemeClr val="tx1"/>
                </a:solidFill>
              </a:rPr>
              <a:t>GV’s</a:t>
            </a:r>
            <a:r>
              <a:rPr lang="nl-BE" sz="8000" b="1" dirty="0">
                <a:solidFill>
                  <a:schemeClr val="tx1"/>
                </a:solidFill>
              </a:rPr>
              <a:t>, RC tijdens de lestijden, verhoogde kinderbijslag, instap </a:t>
            </a:r>
            <a:endParaRPr lang="nl-BE" sz="8000" dirty="0">
              <a:solidFill>
                <a:schemeClr val="tx1"/>
              </a:solidFill>
            </a:endParaRPr>
          </a:p>
          <a:p>
            <a:r>
              <a:rPr lang="nl-BE" sz="8000" dirty="0">
                <a:solidFill>
                  <a:schemeClr val="tx1"/>
                </a:solidFill>
              </a:rPr>
              <a:t>V en GV  </a:t>
            </a:r>
            <a:r>
              <a:rPr lang="nl-BE" sz="8000" dirty="0" err="1">
                <a:solidFill>
                  <a:schemeClr val="tx1"/>
                </a:solidFill>
              </a:rPr>
              <a:t>trajecter</a:t>
            </a:r>
            <a:r>
              <a:rPr lang="nl-BE" sz="8000" dirty="0">
                <a:solidFill>
                  <a:schemeClr val="tx1"/>
                </a:solidFill>
              </a:rPr>
              <a:t> (eindpunt van een traject)</a:t>
            </a: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RC en verhoogde kinderbijslag: onthaal kan ook op einde van traject </a:t>
            </a: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Vervroegde en verlate instap 1</a:t>
            </a:r>
            <a:r>
              <a:rPr lang="nl-BE" sz="8000" baseline="30000" dirty="0">
                <a:solidFill>
                  <a:schemeClr val="tx1"/>
                </a:solidFill>
              </a:rPr>
              <a:t>e</a:t>
            </a:r>
            <a:r>
              <a:rPr lang="nl-BE" sz="8000" dirty="0">
                <a:solidFill>
                  <a:schemeClr val="tx1"/>
                </a:solidFill>
              </a:rPr>
              <a:t> leerjaar : traject en onthaal </a:t>
            </a:r>
            <a:r>
              <a:rPr lang="nl-BE" sz="8000" dirty="0" err="1">
                <a:solidFill>
                  <a:schemeClr val="tx1"/>
                </a:solidFill>
              </a:rPr>
              <a:t>casusgebonden</a:t>
            </a:r>
            <a:endParaRPr lang="nl-BE" sz="8000" dirty="0">
              <a:solidFill>
                <a:schemeClr val="tx1"/>
              </a:solidFill>
            </a:endParaRP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V /GV door </a:t>
            </a:r>
            <a:r>
              <a:rPr lang="nl-BE" sz="8000" dirty="0" err="1">
                <a:solidFill>
                  <a:schemeClr val="tx1"/>
                </a:solidFill>
              </a:rPr>
              <a:t>onthaler</a:t>
            </a:r>
            <a:r>
              <a:rPr lang="nl-BE" sz="8000" dirty="0">
                <a:solidFill>
                  <a:schemeClr val="tx1"/>
                </a:solidFill>
              </a:rPr>
              <a:t> als consensus bereikt is en alle gegevens zijn voorhanden</a:t>
            </a:r>
          </a:p>
          <a:p>
            <a:pPr marL="0" indent="0">
              <a:buNone/>
            </a:pPr>
            <a:r>
              <a:rPr lang="nl-BE" sz="8000" b="1" dirty="0">
                <a:solidFill>
                  <a:schemeClr val="tx1"/>
                </a:solidFill>
              </a:rPr>
              <a:t>     Wie doet Bijzondere bepalingen:</a:t>
            </a:r>
            <a:endParaRPr lang="nl-BE" sz="8000" dirty="0">
              <a:solidFill>
                <a:schemeClr val="tx1"/>
              </a:solidFill>
            </a:endParaRP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Onthaalteam (contactpersoon) afgewerkt na kerstvakantie </a:t>
            </a: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Op einde van schooljaar proberen evalueren</a:t>
            </a:r>
          </a:p>
          <a:p>
            <a:pPr marL="0" indent="0">
              <a:buNone/>
            </a:pPr>
            <a:r>
              <a:rPr lang="nl-BE" sz="8000" b="1" dirty="0">
                <a:solidFill>
                  <a:schemeClr val="tx1"/>
                </a:solidFill>
              </a:rPr>
              <a:t>     Welke documenten gebruiken we:</a:t>
            </a:r>
            <a:endParaRPr lang="nl-BE" sz="9600" dirty="0">
              <a:solidFill>
                <a:schemeClr val="tx1"/>
              </a:solidFill>
            </a:endParaRP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Aanmeldingsformulier:  plakken in LARS-tekstveld.   </a:t>
            </a: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School krijgt ook aanmelding in PDF</a:t>
            </a: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HGD- intake-formulier PRODIA: handige leidraad indien richting traject. Word-versie om te gebruiken in Lars-tekstveld (versies op FTP map onthaal</a:t>
            </a:r>
            <a:r>
              <a:rPr lang="nl-BE" sz="9600" dirty="0">
                <a:solidFill>
                  <a:schemeClr val="tx1"/>
                </a:solidFill>
              </a:rPr>
              <a:t>)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3BDD7D-43C9-45A3-8F94-8538FF6B3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19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5D036-46F1-4C92-825C-AD2F3A4D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8DE35F-8282-467A-896A-8C4F5BD22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BE" sz="9600" b="1" dirty="0">
                <a:solidFill>
                  <a:schemeClr val="tx1"/>
                </a:solidFill>
              </a:rPr>
              <a:t>    </a:t>
            </a:r>
            <a:r>
              <a:rPr lang="nl-BE" sz="8000" b="1" dirty="0">
                <a:solidFill>
                  <a:schemeClr val="tx1"/>
                </a:solidFill>
              </a:rPr>
              <a:t>Wat wordt op onthaalteam gebracht:</a:t>
            </a:r>
            <a:endParaRPr lang="nl-BE" sz="8000" dirty="0">
              <a:solidFill>
                <a:schemeClr val="tx1"/>
              </a:solidFill>
            </a:endParaRP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Schoolondersteuning en casus  </a:t>
            </a: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Maximum aantal gesprekken in onthaal: bij vraag tot 3</a:t>
            </a:r>
            <a:r>
              <a:rPr lang="nl-BE" sz="8000" baseline="30000" dirty="0">
                <a:solidFill>
                  <a:schemeClr val="tx1"/>
                </a:solidFill>
              </a:rPr>
              <a:t>de</a:t>
            </a:r>
            <a:r>
              <a:rPr lang="nl-BE" sz="8000" dirty="0">
                <a:solidFill>
                  <a:schemeClr val="tx1"/>
                </a:solidFill>
              </a:rPr>
              <a:t> gesprek bij zelfde kind en zelfde problematiek </a:t>
            </a:r>
            <a:r>
              <a:rPr lang="nl-BE" sz="8000" b="1" dirty="0">
                <a:solidFill>
                  <a:schemeClr val="tx1"/>
                </a:solidFill>
              </a:rPr>
              <a:t>moet</a:t>
            </a:r>
            <a:r>
              <a:rPr lang="nl-BE" sz="8000" dirty="0">
                <a:solidFill>
                  <a:schemeClr val="tx1"/>
                </a:solidFill>
              </a:rPr>
              <a:t> op team onthaal komen </a:t>
            </a:r>
            <a:r>
              <a:rPr lang="nl-BE" sz="8000" dirty="0" err="1">
                <a:solidFill>
                  <a:schemeClr val="tx1"/>
                </a:solidFill>
              </a:rPr>
              <a:t>ifv</a:t>
            </a:r>
            <a:r>
              <a:rPr lang="nl-BE" sz="8000" dirty="0">
                <a:solidFill>
                  <a:schemeClr val="tx1"/>
                </a:solidFill>
              </a:rPr>
              <a:t> eventuele dispatch naar traject (= teambeslissing). </a:t>
            </a:r>
          </a:p>
          <a:p>
            <a:pPr marL="0" indent="0">
              <a:buNone/>
            </a:pPr>
            <a:r>
              <a:rPr lang="nl-BE" sz="9600" b="1" dirty="0">
                <a:solidFill>
                  <a:schemeClr val="tx1"/>
                </a:solidFill>
              </a:rPr>
              <a:t> </a:t>
            </a:r>
            <a:endParaRPr lang="nl-BE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9600" b="1" dirty="0">
                <a:solidFill>
                  <a:schemeClr val="tx1"/>
                </a:solidFill>
              </a:rPr>
              <a:t>    </a:t>
            </a:r>
            <a:r>
              <a:rPr lang="nl-BE" sz="8000" b="1" dirty="0">
                <a:solidFill>
                  <a:schemeClr val="tx1"/>
                </a:solidFill>
              </a:rPr>
              <a:t>Hoe vraag verhelderen:</a:t>
            </a:r>
            <a:endParaRPr lang="nl-BE" sz="8000" dirty="0">
              <a:solidFill>
                <a:schemeClr val="tx1"/>
              </a:solidFill>
            </a:endParaRPr>
          </a:p>
          <a:p>
            <a:pPr lvl="0"/>
            <a:r>
              <a:rPr lang="nl-BE" sz="8000" dirty="0">
                <a:solidFill>
                  <a:schemeClr val="tx1"/>
                </a:solidFill>
              </a:rPr>
              <a:t>HGD intake - krachten; klachten; wat al geprobeerd; attributies; verwachtingen; welk doel;…</a:t>
            </a:r>
          </a:p>
          <a:p>
            <a:r>
              <a:rPr lang="nl-BE" sz="8000" dirty="0">
                <a:solidFill>
                  <a:schemeClr val="tx1"/>
                </a:solidFill>
              </a:rPr>
              <a:t>Vraagverheldering - daaruit moet duidelijk zijn, moet de </a:t>
            </a:r>
            <a:r>
              <a:rPr lang="nl-BE" sz="8000" dirty="0" err="1">
                <a:solidFill>
                  <a:schemeClr val="tx1"/>
                </a:solidFill>
              </a:rPr>
              <a:t>trajecter</a:t>
            </a:r>
            <a:r>
              <a:rPr lang="nl-BE" sz="8000" dirty="0">
                <a:solidFill>
                  <a:schemeClr val="tx1"/>
                </a:solidFill>
              </a:rPr>
              <a:t> kunnen inschatten wat er te doen staat. </a:t>
            </a:r>
            <a:r>
              <a:rPr lang="nl-BE" sz="8000" dirty="0" err="1">
                <a:solidFill>
                  <a:schemeClr val="tx1"/>
                </a:solidFill>
              </a:rPr>
              <a:t>Onthaler</a:t>
            </a:r>
            <a:r>
              <a:rPr lang="nl-BE" sz="8000" dirty="0">
                <a:solidFill>
                  <a:schemeClr val="tx1"/>
                </a:solidFill>
              </a:rPr>
              <a:t> geeft duidelijke boodschap aan school/ouders/leerling dat </a:t>
            </a:r>
            <a:r>
              <a:rPr lang="nl-BE" sz="8000" dirty="0" err="1">
                <a:solidFill>
                  <a:schemeClr val="tx1"/>
                </a:solidFill>
              </a:rPr>
              <a:t>trajecter</a:t>
            </a:r>
            <a:r>
              <a:rPr lang="nl-BE" sz="8000" dirty="0">
                <a:solidFill>
                  <a:schemeClr val="tx1"/>
                </a:solidFill>
              </a:rPr>
              <a:t> opneemt, maar nog niet wat zal gebeuren. </a:t>
            </a:r>
          </a:p>
          <a:p>
            <a:r>
              <a:rPr lang="nl-BE" sz="8000" dirty="0">
                <a:solidFill>
                  <a:schemeClr val="tx1"/>
                </a:solidFill>
              </a:rPr>
              <a:t>Voorbeelden van sjabloon vraagverheldering </a:t>
            </a:r>
          </a:p>
          <a:p>
            <a:pPr marL="0" indent="0">
              <a:buNone/>
            </a:pPr>
            <a:endParaRPr lang="nl-BE" sz="96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AACAF6-6307-48E1-BD6B-6F4191E00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55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901E2-7A87-48BC-825B-776B3E38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Sjabloon voor onthaal en vraagverheldering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26E3D-1CEC-4671-A6C8-AAD7F248D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BE" b="1" u="sng" dirty="0"/>
              <a:t>Welke zorgen , problemen zijn er ?</a:t>
            </a:r>
            <a:r>
              <a:rPr lang="nl-BE" dirty="0"/>
              <a:t>  .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Bij wie ? 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Hoe vaak ? Hoe erg ? 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u="sng" dirty="0"/>
              <a:t>Wat zou de oorzaak kunnen zijn van deze zorgen , dit probleem ? 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0" lvl="0" indent="0">
              <a:buNone/>
            </a:pPr>
            <a:r>
              <a:rPr lang="nl-BE" b="1" u="sng" dirty="0"/>
              <a:t>Ouders 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0" lvl="0" indent="0">
              <a:buNone/>
            </a:pPr>
            <a:r>
              <a:rPr lang="nl-BE" b="1" dirty="0" err="1"/>
              <a:t>Lkr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u="sng" dirty="0"/>
              <a:t>Welke info uit de voorgeschiedenis van het kind zijn belangrijk </a:t>
            </a:r>
            <a:r>
              <a:rPr lang="nl-BE" b="1" u="sng" dirty="0" err="1"/>
              <a:t>ifv</a:t>
            </a:r>
            <a:r>
              <a:rPr lang="nl-BE" b="1" u="sng" dirty="0"/>
              <a:t> deze zorgen ? </a:t>
            </a:r>
            <a:endParaRPr lang="nl-BE" dirty="0"/>
          </a:p>
          <a:p>
            <a:pPr marL="0" indent="0">
              <a:buNone/>
            </a:pPr>
            <a:r>
              <a:rPr lang="nl-BE" b="1" u="sng" dirty="0"/>
              <a:t>Wat verwacht u van ons als CLB ? 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u="sng" dirty="0"/>
              <a:t>Wanneer loopt het goed ?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0" indent="0">
              <a:buNone/>
            </a:pPr>
            <a:r>
              <a:rPr lang="nl-BE" b="1" u="sng" dirty="0"/>
              <a:t>Wat helpt ? 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u="sng" dirty="0"/>
              <a:t>Wat is er al gedaan op fase 0 en 1 ? 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0" indent="0">
              <a:buNone/>
            </a:pPr>
            <a:r>
              <a:rPr lang="nl-BE" b="1" u="sng" dirty="0"/>
              <a:t>Wat heeft dat kind nodig ? </a:t>
            </a:r>
            <a:endParaRPr lang="nl-BE" dirty="0"/>
          </a:p>
          <a:p>
            <a:pPr marL="0" indent="0">
              <a:buNone/>
            </a:pPr>
            <a:r>
              <a:rPr lang="nl-BE" b="1" u="sng" dirty="0"/>
              <a:t>Wat kan school hiervan opnemen , realiseren</a:t>
            </a:r>
            <a:r>
              <a:rPr lang="nl-BE" b="1" dirty="0"/>
              <a:t>  ? 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  <a:p>
            <a:pPr marL="0" indent="0">
              <a:buNone/>
            </a:pPr>
            <a:r>
              <a:rPr lang="nl-BE" b="1" u="sng" dirty="0"/>
              <a:t>Wat moet er nog extra gebeuren ? 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 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F22D17-554F-44EA-8F8F-1CC3B844E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98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C7E6-A113-487C-923F-89B773A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Sjabloon onthaal en vraagverheldering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ECA264-96B7-4C5F-B49B-016D3774A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BE" dirty="0"/>
              <a:t>Wat is de vraag? (soort?)</a:t>
            </a:r>
          </a:p>
          <a:p>
            <a:pPr marL="0" indent="0">
              <a:buNone/>
            </a:pPr>
            <a:r>
              <a:rPr lang="nl-BE" dirty="0"/>
              <a:t>LL </a:t>
            </a:r>
          </a:p>
          <a:p>
            <a:pPr marL="0" indent="0">
              <a:buNone/>
            </a:pPr>
            <a:r>
              <a:rPr lang="nl-BE" dirty="0"/>
              <a:t>SCHOOL</a:t>
            </a:r>
          </a:p>
          <a:p>
            <a:pPr marL="0" indent="0">
              <a:buNone/>
            </a:pPr>
            <a:r>
              <a:rPr lang="nl-BE" dirty="0"/>
              <a:t>OUDER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Voorgeschiedenis (OLB, ontwikkeling, context, betekenisvolle anderen,..) / inventarisatie </a:t>
            </a:r>
            <a:r>
              <a:rPr lang="nl-BE" dirty="0" err="1"/>
              <a:t>kindkenmerken</a:t>
            </a:r>
            <a:r>
              <a:rPr lang="nl-BE" dirty="0"/>
              <a:t>/onderwijs- en opvoedingscontext op verschillende domeinen (leren, werkhouding, cognitief functioneren, socio-emotioneel, ..)</a:t>
            </a:r>
          </a:p>
          <a:p>
            <a:pPr marL="0" indent="0">
              <a:buNone/>
            </a:pPr>
            <a:r>
              <a:rPr lang="nl-BE" dirty="0"/>
              <a:t>LL</a:t>
            </a:r>
          </a:p>
          <a:p>
            <a:pPr marL="0" indent="0">
              <a:buNone/>
            </a:pPr>
            <a:r>
              <a:rPr lang="nl-BE" dirty="0"/>
              <a:t>SCHOOL</a:t>
            </a:r>
          </a:p>
          <a:p>
            <a:pPr marL="0" indent="0">
              <a:buNone/>
            </a:pPr>
            <a:r>
              <a:rPr lang="nl-BE" dirty="0"/>
              <a:t>OUDER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Overzicht krijgen op</a:t>
            </a:r>
          </a:p>
          <a:p>
            <a:pPr marL="0" lvl="0" indent="0">
              <a:buNone/>
            </a:pPr>
            <a:r>
              <a:rPr lang="nl-BE" dirty="0"/>
              <a:t>Wat gaat goed</a:t>
            </a:r>
          </a:p>
          <a:p>
            <a:pPr marL="0" indent="0">
              <a:buNone/>
            </a:pPr>
            <a:r>
              <a:rPr lang="nl-BE" dirty="0"/>
              <a:t>(wanneer, hoe vaak, gevolg, invloed,…)</a:t>
            </a:r>
          </a:p>
          <a:p>
            <a:pPr marL="0" indent="0">
              <a:buNone/>
            </a:pPr>
            <a:r>
              <a:rPr lang="nl-BE" dirty="0"/>
              <a:t>LL</a:t>
            </a:r>
          </a:p>
          <a:p>
            <a:pPr marL="0" indent="0">
              <a:buNone/>
            </a:pPr>
            <a:r>
              <a:rPr lang="nl-BE" dirty="0"/>
              <a:t>SCHOOL </a:t>
            </a:r>
          </a:p>
          <a:p>
            <a:pPr marL="0" indent="0">
              <a:buNone/>
            </a:pPr>
            <a:r>
              <a:rPr lang="nl-BE" dirty="0"/>
              <a:t>OUDER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lvl="0" indent="0">
              <a:buNone/>
            </a:pPr>
            <a:r>
              <a:rPr lang="nl-BE" dirty="0"/>
              <a:t>Zorgen</a:t>
            </a:r>
          </a:p>
          <a:p>
            <a:pPr marL="0" indent="0">
              <a:buNone/>
            </a:pPr>
            <a:r>
              <a:rPr lang="nl-BE" dirty="0"/>
              <a:t>(wanneer, hoe vaak, gevolg, invloed,…)</a:t>
            </a:r>
          </a:p>
          <a:p>
            <a:pPr marL="0" indent="0">
              <a:buNone/>
            </a:pPr>
            <a:r>
              <a:rPr lang="nl-BE" dirty="0"/>
              <a:t>LL</a:t>
            </a:r>
          </a:p>
          <a:p>
            <a:pPr marL="0" indent="0">
              <a:buNone/>
            </a:pPr>
            <a:r>
              <a:rPr lang="nl-BE" dirty="0"/>
              <a:t>SCHOOL</a:t>
            </a:r>
          </a:p>
          <a:p>
            <a:pPr marL="0" indent="0">
              <a:buNone/>
            </a:pPr>
            <a:r>
              <a:rPr lang="nl-BE" dirty="0"/>
              <a:t>OUDER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Mogelijke verklaringen volgens betrokkenen</a:t>
            </a:r>
          </a:p>
          <a:p>
            <a:pPr marL="0" indent="0">
              <a:buNone/>
            </a:pPr>
            <a:r>
              <a:rPr lang="nl-BE" dirty="0"/>
              <a:t>LL</a:t>
            </a:r>
          </a:p>
          <a:p>
            <a:pPr marL="0" indent="0">
              <a:buNone/>
            </a:pPr>
            <a:r>
              <a:rPr lang="nl-BE" dirty="0"/>
              <a:t>SCHOOL</a:t>
            </a:r>
          </a:p>
          <a:p>
            <a:pPr marL="0" indent="0">
              <a:buNone/>
            </a:pPr>
            <a:r>
              <a:rPr lang="nl-BE" dirty="0"/>
              <a:t>OUDER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Wat al geprobeerd en wat was effect</a:t>
            </a:r>
          </a:p>
          <a:p>
            <a:pPr marL="0" indent="0">
              <a:buNone/>
            </a:pPr>
            <a:r>
              <a:rPr lang="nl-BE" dirty="0"/>
              <a:t>LL</a:t>
            </a:r>
          </a:p>
          <a:p>
            <a:pPr marL="0" indent="0">
              <a:buNone/>
            </a:pPr>
            <a:r>
              <a:rPr lang="nl-BE" dirty="0"/>
              <a:t>SCHOOL</a:t>
            </a:r>
          </a:p>
          <a:p>
            <a:pPr marL="0" indent="0">
              <a:buNone/>
            </a:pPr>
            <a:r>
              <a:rPr lang="nl-BE" dirty="0"/>
              <a:t>OUDER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Wensen en verwachtingen </a:t>
            </a:r>
            <a:r>
              <a:rPr lang="nl-BE" dirty="0" err="1"/>
              <a:t>tov</a:t>
            </a:r>
            <a:r>
              <a:rPr lang="nl-BE" dirty="0"/>
              <a:t> </a:t>
            </a:r>
            <a:r>
              <a:rPr lang="nl-BE" dirty="0" err="1"/>
              <a:t>clb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/>
              <a:t>LL</a:t>
            </a:r>
          </a:p>
          <a:p>
            <a:pPr marL="0" indent="0">
              <a:buNone/>
            </a:pPr>
            <a:r>
              <a:rPr lang="nl-BE" dirty="0"/>
              <a:t>SCHOOL</a:t>
            </a:r>
          </a:p>
          <a:p>
            <a:pPr marL="0" indent="0">
              <a:buNone/>
            </a:pPr>
            <a:r>
              <a:rPr lang="nl-BE" dirty="0"/>
              <a:t>OUDER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3FD215-1087-415D-BC18-FDFCC6C7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1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75D73-81C5-40AC-807F-D5B93718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Sjabloon onthaal en vraagverheldering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899C1E-0F85-4124-A1D0-BA5DB00E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BE" b="1" dirty="0"/>
              <a:t>Verwachtingen </a:t>
            </a:r>
            <a:r>
              <a:rPr lang="nl-BE" b="1" dirty="0" err="1"/>
              <a:t>lkr</a:t>
            </a:r>
            <a:r>
              <a:rPr lang="nl-BE" b="1" dirty="0"/>
              <a:t> /ouders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Problemen?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Wat loopt er goed?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Gezin/ School/vrije tijd?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Mogelijke verklaringen problemen? 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Genomen maatregelen? Wat werkt goed/niet goed?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919EAB-4889-4844-8B3E-6953D2513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07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850FE-6DF7-4922-B612-51E6E321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Sjabloon onthaal en vraagverheldering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1C04B9-45A8-4C52-B748-D4FA52C51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BE" b="1" u="sng" dirty="0"/>
              <a:t>Vraagverheldering 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i="1" dirty="0"/>
              <a:t>Aanwezig: 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Aanmelding: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Welke problemen zijn er? Hoe vaak doen ze zich voor? Concrete situaties.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Wat loopt er goed? Hoe komt dit?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Genomen maatregelen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Attributies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Verwachting/hulpvraag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Contextgegevens/relevante voorgeschiedenis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pPr marL="0" indent="0">
              <a:buNone/>
            </a:pPr>
            <a:r>
              <a:rPr lang="nl-BE" b="1" dirty="0"/>
              <a:t>Besluit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014F36-714C-4609-B8ED-A3E30A636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84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+mn-lt"/>
              </a:rPr>
              <a:t>Team Charter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07307" y="3763354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2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50270" y="5716226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6407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6086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6503062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6941530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7120837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6599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2438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04395" y="4040990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Verwachtingen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439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0439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439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066" y="1283789"/>
            <a:ext cx="1098102" cy="10981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125" y="2247312"/>
            <a:ext cx="2021391" cy="15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2484F-2A88-4F7C-99E5-DD28D899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631BC4-0062-4717-8DC7-1583F07B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600201"/>
            <a:ext cx="11065565" cy="47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chemeClr val="tx1"/>
                </a:solidFill>
              </a:rPr>
              <a:t>    Hoe wordt OT voorbereid ,aanmelding :</a:t>
            </a:r>
            <a:endParaRPr lang="nl-BE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BE" sz="2400" dirty="0">
                <a:solidFill>
                  <a:schemeClr val="tx1"/>
                </a:solidFill>
              </a:rPr>
              <a:t>    </a:t>
            </a:r>
            <a:r>
              <a:rPr lang="nl-BE" sz="2000" dirty="0">
                <a:solidFill>
                  <a:schemeClr val="tx1"/>
                </a:solidFill>
              </a:rPr>
              <a:t>De leden van team bezorgen naam leerling, school, contactgegevens en  </a:t>
            </a:r>
          </a:p>
          <a:p>
            <a:pPr marL="0" lvl="0" indent="0">
              <a:buNone/>
            </a:pPr>
            <a:r>
              <a:rPr lang="nl-BE" sz="2000" dirty="0">
                <a:solidFill>
                  <a:schemeClr val="tx1"/>
                </a:solidFill>
              </a:rPr>
              <a:t>    onderwerp </a:t>
            </a:r>
            <a:r>
              <a:rPr lang="nl-BE" sz="2000" dirty="0" err="1">
                <a:solidFill>
                  <a:schemeClr val="tx1"/>
                </a:solidFill>
              </a:rPr>
              <a:t>lars</a:t>
            </a:r>
            <a:r>
              <a:rPr lang="nl-BE" sz="2000" dirty="0">
                <a:solidFill>
                  <a:schemeClr val="tx1"/>
                </a:solidFill>
              </a:rPr>
              <a:t> aan teamcoach voor woensdagmorgen</a:t>
            </a:r>
          </a:p>
          <a:p>
            <a:pPr marL="0" lvl="0" indent="0">
              <a:buNone/>
            </a:pPr>
            <a:r>
              <a:rPr lang="nl-BE" sz="2000" dirty="0">
                <a:solidFill>
                  <a:schemeClr val="tx1"/>
                </a:solidFill>
              </a:rPr>
              <a:t>    De leden bereiden onthaal </a:t>
            </a:r>
            <a:r>
              <a:rPr lang="nl-BE" sz="2000" dirty="0" err="1">
                <a:solidFill>
                  <a:schemeClr val="tx1"/>
                </a:solidFill>
              </a:rPr>
              <a:t>lars</a:t>
            </a:r>
            <a:r>
              <a:rPr lang="nl-BE" sz="2000" dirty="0">
                <a:solidFill>
                  <a:schemeClr val="tx1"/>
                </a:solidFill>
              </a:rPr>
              <a:t> voor  </a:t>
            </a:r>
          </a:p>
          <a:p>
            <a:pPr marL="0" indent="0">
              <a:buNone/>
            </a:pPr>
            <a:r>
              <a:rPr lang="nl-BE" sz="2000" b="1" dirty="0">
                <a:solidFill>
                  <a:schemeClr val="tx1"/>
                </a:solidFill>
              </a:rPr>
              <a:t>    Wie als deelnemer in </a:t>
            </a:r>
            <a:r>
              <a:rPr lang="nl-BE" sz="2000" b="1" dirty="0" err="1">
                <a:solidFill>
                  <a:schemeClr val="tx1"/>
                </a:solidFill>
              </a:rPr>
              <a:t>lars</a:t>
            </a:r>
            <a:r>
              <a:rPr lang="nl-BE" sz="2000" b="1" dirty="0">
                <a:solidFill>
                  <a:schemeClr val="tx1"/>
                </a:solidFill>
              </a:rPr>
              <a:t>  toevoegen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:</a:t>
            </a:r>
          </a:p>
          <a:p>
            <a:r>
              <a:rPr lang="nl-BE" sz="2000" dirty="0">
                <a:solidFill>
                  <a:schemeClr val="tx1"/>
                </a:solidFill>
              </a:rPr>
              <a:t>Vadim heeft onthaal en trajectteams in </a:t>
            </a:r>
            <a:r>
              <a:rPr lang="nl-BE" sz="2000" dirty="0" err="1">
                <a:solidFill>
                  <a:schemeClr val="tx1"/>
                </a:solidFill>
              </a:rPr>
              <a:t>lars</a:t>
            </a:r>
            <a:r>
              <a:rPr lang="nl-BE" sz="2000" dirty="0">
                <a:solidFill>
                  <a:schemeClr val="tx1"/>
                </a:solidFill>
              </a:rPr>
              <a:t> deelnemers toegevoegd</a:t>
            </a:r>
          </a:p>
          <a:p>
            <a:pPr marL="0" indent="0">
              <a:buNone/>
            </a:pPr>
            <a:r>
              <a:rPr lang="nl-BE" sz="2000" b="1" dirty="0">
                <a:solidFill>
                  <a:schemeClr val="tx1"/>
                </a:solidFill>
              </a:rPr>
              <a:t>    Hoe wordt het advies naar team traject geformuleerd</a:t>
            </a:r>
            <a:r>
              <a:rPr lang="nl-BE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nl-BE" sz="2000" dirty="0">
                <a:solidFill>
                  <a:schemeClr val="tx1"/>
                </a:solidFill>
              </a:rPr>
              <a:t>De </a:t>
            </a:r>
            <a:r>
              <a:rPr lang="nl-BE" sz="2000" dirty="0" err="1">
                <a:solidFill>
                  <a:schemeClr val="tx1"/>
                </a:solidFill>
              </a:rPr>
              <a:t>onthaler</a:t>
            </a:r>
            <a:r>
              <a:rPr lang="nl-BE" sz="2000" dirty="0">
                <a:solidFill>
                  <a:schemeClr val="tx1"/>
                </a:solidFill>
              </a:rPr>
              <a:t> brengt de casus en teamlid noteert in dossier om naar team traject te brengen</a:t>
            </a:r>
          </a:p>
          <a:p>
            <a:r>
              <a:rPr lang="nl-BE" sz="2000" dirty="0">
                <a:solidFill>
                  <a:schemeClr val="tx1"/>
                </a:solidFill>
              </a:rPr>
              <a:t>Indien de </a:t>
            </a:r>
            <a:r>
              <a:rPr lang="nl-BE" sz="2000" dirty="0" err="1">
                <a:solidFill>
                  <a:schemeClr val="tx1"/>
                </a:solidFill>
              </a:rPr>
              <a:t>onthaler</a:t>
            </a:r>
            <a:r>
              <a:rPr lang="nl-BE" sz="2000" dirty="0">
                <a:solidFill>
                  <a:schemeClr val="tx1"/>
                </a:solidFill>
              </a:rPr>
              <a:t> na het team nog een tussenkomst doet wordt dit vermeld in </a:t>
            </a:r>
            <a:r>
              <a:rPr lang="nl-BE" sz="2000" dirty="0" err="1">
                <a:solidFill>
                  <a:schemeClr val="tx1"/>
                </a:solidFill>
              </a:rPr>
              <a:t>lars</a:t>
            </a:r>
            <a:r>
              <a:rPr lang="nl-BE" sz="2000" dirty="0">
                <a:solidFill>
                  <a:schemeClr val="tx1"/>
                </a:solidFill>
              </a:rPr>
              <a:t> als volgt:</a:t>
            </a:r>
          </a:p>
          <a:p>
            <a:r>
              <a:rPr lang="nl-BE" sz="2000" dirty="0">
                <a:solidFill>
                  <a:schemeClr val="tx1"/>
                </a:solidFill>
              </a:rPr>
              <a:t>“</a:t>
            </a:r>
            <a:r>
              <a:rPr lang="nl-BE" sz="2000" dirty="0" err="1">
                <a:solidFill>
                  <a:schemeClr val="tx1"/>
                </a:solidFill>
              </a:rPr>
              <a:t>Interventie,tussenkomst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>
                <a:solidFill>
                  <a:schemeClr val="tx1"/>
                </a:solidFill>
              </a:rPr>
              <a:t>na team” </a:t>
            </a: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B6599D-6BB7-419E-9070-D84D0EA17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8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DB35F-5FF0-47C6-821B-530B71CB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fontAlgn="ctr"/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sz="2700" dirty="0">
                <a:solidFill>
                  <a:schemeClr val="tx1"/>
                </a:solidFill>
              </a:rPr>
              <a:t>Enkele kapstokken met minimale gegevens die in Lars-activiteit van</a:t>
            </a:r>
            <a:br>
              <a:rPr lang="nl-BE" sz="2700" dirty="0">
                <a:solidFill>
                  <a:schemeClr val="tx1"/>
                </a:solidFill>
              </a:rPr>
            </a:br>
            <a:r>
              <a:rPr lang="nl-BE" sz="2700" dirty="0">
                <a:solidFill>
                  <a:schemeClr val="tx1"/>
                </a:solidFill>
              </a:rPr>
              <a:t>      het team Onthaal komen</a:t>
            </a:r>
            <a:r>
              <a:rPr lang="nl-BE" dirty="0">
                <a:solidFill>
                  <a:schemeClr val="tx1"/>
                </a:solidFill>
              </a:rPr>
              <a:t>: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A118E-3952-4F4D-9F66-729D4EA5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fontAlgn="ctr">
              <a:buNone/>
            </a:pPr>
            <a:r>
              <a:rPr lang="nl-BE" sz="2600" dirty="0">
                <a:solidFill>
                  <a:schemeClr val="tx1"/>
                </a:solidFill>
              </a:rPr>
              <a:t>:</a:t>
            </a:r>
          </a:p>
          <a:p>
            <a:pPr marL="0" indent="0" fontAlgn="ctr">
              <a:buNone/>
            </a:pPr>
            <a:r>
              <a:rPr lang="nl-BE" b="1" u="sng" dirty="0"/>
              <a:t>  Bespreking op team Onthaal</a:t>
            </a:r>
            <a:endParaRPr lang="nl-BE" dirty="0"/>
          </a:p>
          <a:p>
            <a:pPr marL="0" indent="0" fontAlgn="ctr">
              <a:buNone/>
            </a:pPr>
            <a:r>
              <a:rPr lang="nl-BE" b="1" dirty="0"/>
              <a:t> </a:t>
            </a:r>
            <a:endParaRPr lang="nl-BE" dirty="0"/>
          </a:p>
          <a:p>
            <a:pPr fontAlgn="ctr"/>
            <a:r>
              <a:rPr lang="nl-BE" b="1" dirty="0"/>
              <a:t>Schets van de aanmelding</a:t>
            </a:r>
            <a:endParaRPr lang="nl-BE" dirty="0"/>
          </a:p>
          <a:p>
            <a:pPr marL="0" indent="0" fontAlgn="ctr">
              <a:buNone/>
            </a:pPr>
            <a:r>
              <a:rPr lang="nl-BE" dirty="0"/>
              <a:t> </a:t>
            </a:r>
          </a:p>
          <a:p>
            <a:pPr fontAlgn="ctr"/>
            <a:r>
              <a:rPr lang="nl-BE" b="1" dirty="0"/>
              <a:t>Welke partijen werden reeds betrokken bij de vraagverheldering</a:t>
            </a:r>
            <a:endParaRPr lang="nl-BE" dirty="0"/>
          </a:p>
          <a:p>
            <a:pPr marL="0" indent="0" fontAlgn="ctr">
              <a:buNone/>
            </a:pPr>
            <a:r>
              <a:rPr lang="nl-BE" dirty="0"/>
              <a:t> </a:t>
            </a:r>
          </a:p>
          <a:p>
            <a:pPr fontAlgn="ctr"/>
            <a:r>
              <a:rPr lang="nl-BE" b="1" dirty="0"/>
              <a:t>Zijn er hypothesen die al dan niet al besproken werden? </a:t>
            </a:r>
            <a:endParaRPr lang="nl-BE" dirty="0"/>
          </a:p>
          <a:p>
            <a:pPr marL="0" indent="0" fontAlgn="ctr">
              <a:buNone/>
            </a:pPr>
            <a:r>
              <a:rPr lang="nl-BE" dirty="0"/>
              <a:t> </a:t>
            </a:r>
          </a:p>
          <a:p>
            <a:pPr fontAlgn="ctr"/>
            <a:r>
              <a:rPr lang="nl-BE" b="1" dirty="0"/>
              <a:t>Wie zijn de eerste te contacteren personen + contactgegevens</a:t>
            </a:r>
            <a:endParaRPr lang="nl-BE" dirty="0"/>
          </a:p>
          <a:p>
            <a:pPr marL="0" indent="0" fontAlgn="ctr">
              <a:buNone/>
            </a:pPr>
            <a:r>
              <a:rPr lang="nl-BE" dirty="0"/>
              <a:t> </a:t>
            </a:r>
          </a:p>
          <a:p>
            <a:pPr fontAlgn="ctr"/>
            <a:r>
              <a:rPr lang="nl-BE" b="1" dirty="0"/>
              <a:t>Vraag aan trajecten</a:t>
            </a:r>
            <a:endParaRPr lang="nl-BE" dirty="0"/>
          </a:p>
          <a:p>
            <a:pPr marL="0" indent="0" fontAlgn="ctr">
              <a:buNone/>
            </a:pPr>
            <a:r>
              <a:rPr lang="nl-BE" b="1" dirty="0"/>
              <a:t> </a:t>
            </a:r>
            <a:endParaRPr lang="nl-BE" dirty="0"/>
          </a:p>
          <a:p>
            <a:pPr fontAlgn="ctr"/>
            <a:r>
              <a:rPr lang="nl-BE" b="1" dirty="0"/>
              <a:t>Inschatting prioriteit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 </a:t>
            </a:r>
            <a:endParaRPr lang="nl-BE" dirty="0"/>
          </a:p>
          <a:p>
            <a:pPr marL="0" lvl="0" indent="0" fontAlgn="ctr"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5AFB7D-BD11-469D-ABF0-70B6D476C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06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AC4F4-0F00-4E90-B8F0-89BB9268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7E7018-766D-4147-BE9C-C09F4AFA6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chemeClr val="tx1"/>
                </a:solidFill>
              </a:rPr>
              <a:t>    Afspraken rond gebruik smartschool, leerlingvolgsysteem</a:t>
            </a:r>
            <a:endParaRPr lang="nl-BE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BE" sz="2400" dirty="0">
                <a:solidFill>
                  <a:schemeClr val="tx1"/>
                </a:solidFill>
              </a:rPr>
              <a:t>    </a:t>
            </a:r>
            <a:r>
              <a:rPr lang="nl-BE" sz="2000" dirty="0" err="1">
                <a:solidFill>
                  <a:schemeClr val="tx1"/>
                </a:solidFill>
              </a:rPr>
              <a:t>Onthaler</a:t>
            </a:r>
            <a:r>
              <a:rPr lang="nl-BE" sz="2000" dirty="0">
                <a:solidFill>
                  <a:schemeClr val="tx1"/>
                </a:solidFill>
              </a:rPr>
              <a:t> heeft login, </a:t>
            </a:r>
            <a:r>
              <a:rPr lang="nl-BE" sz="2000" dirty="0" err="1">
                <a:solidFill>
                  <a:schemeClr val="tx1"/>
                </a:solidFill>
              </a:rPr>
              <a:t>trajecter</a:t>
            </a:r>
            <a:r>
              <a:rPr lang="nl-BE" sz="2000" dirty="0">
                <a:solidFill>
                  <a:schemeClr val="tx1"/>
                </a:solidFill>
              </a:rPr>
              <a:t> gebruikt die om in schooldossier te kijken, mailt </a:t>
            </a:r>
          </a:p>
          <a:p>
            <a:pPr marL="0" lvl="0" indent="0">
              <a:buNone/>
            </a:pPr>
            <a:r>
              <a:rPr lang="nl-BE" sz="2000" dirty="0">
                <a:solidFill>
                  <a:schemeClr val="tx1"/>
                </a:solidFill>
              </a:rPr>
              <a:t>    via werkmail en sms,  sommige </a:t>
            </a:r>
            <a:r>
              <a:rPr lang="nl-BE" sz="2000" dirty="0" err="1">
                <a:solidFill>
                  <a:schemeClr val="tx1"/>
                </a:solidFill>
              </a:rPr>
              <a:t>trajecters</a:t>
            </a:r>
            <a:r>
              <a:rPr lang="nl-BE" sz="2000" dirty="0">
                <a:solidFill>
                  <a:schemeClr val="tx1"/>
                </a:solidFill>
              </a:rPr>
              <a:t> hebben zelf login </a:t>
            </a:r>
          </a:p>
          <a:p>
            <a:pPr marL="0" indent="0">
              <a:buNone/>
            </a:pPr>
            <a:r>
              <a:rPr lang="nl-BE" sz="2400" b="1" dirty="0">
                <a:solidFill>
                  <a:schemeClr val="tx1"/>
                </a:solidFill>
              </a:rPr>
              <a:t>    </a:t>
            </a:r>
            <a:r>
              <a:rPr lang="nl-BE" sz="2000" b="1" dirty="0">
                <a:solidFill>
                  <a:schemeClr val="tx1"/>
                </a:solidFill>
              </a:rPr>
              <a:t>Verantwoordelijkheid ligt bij de school/ouders in opvolging van </a:t>
            </a:r>
          </a:p>
          <a:p>
            <a:pPr marL="0" indent="0">
              <a:buNone/>
            </a:pPr>
            <a:r>
              <a:rPr lang="nl-BE" sz="2000" b="1" dirty="0">
                <a:solidFill>
                  <a:schemeClr val="tx1"/>
                </a:solidFill>
              </a:rPr>
              <a:t>     zorgleerlingen</a:t>
            </a:r>
            <a:endParaRPr lang="nl-BE" sz="2000" dirty="0">
              <a:solidFill>
                <a:schemeClr val="tx1"/>
              </a:solidFill>
            </a:endParaRPr>
          </a:p>
          <a:p>
            <a:pPr lvl="0"/>
            <a:r>
              <a:rPr lang="nl-BE" sz="2000" dirty="0">
                <a:solidFill>
                  <a:schemeClr val="tx1"/>
                </a:solidFill>
              </a:rPr>
              <a:t>CLB gaat school ondersteunen in hulpvraag stellen</a:t>
            </a:r>
          </a:p>
          <a:p>
            <a:r>
              <a:rPr lang="nl-BE" sz="2000" b="1" dirty="0">
                <a:solidFill>
                  <a:schemeClr val="tx1"/>
                </a:solidFill>
              </a:rPr>
              <a:t>Data POT, buitengewoon onderwijs vastleggen daarna wordt bekeken wie binnen OT /traject participeert </a:t>
            </a:r>
          </a:p>
          <a:p>
            <a:r>
              <a:rPr lang="nl-BE" sz="2000" b="1" dirty="0">
                <a:solidFill>
                  <a:schemeClr val="tx1"/>
                </a:solidFill>
              </a:rPr>
              <a:t>Afspraken met ondersteuners </a:t>
            </a:r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Evaluatie </a:t>
            </a:r>
            <a:r>
              <a:rPr lang="nl-BE" sz="2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waar nodig (loopt niet goed, vraag naar verandering van type, overgang naar ander onderwijsniveau, opleidingsvorm of school op maat)</a:t>
            </a:r>
          </a:p>
          <a:p>
            <a:r>
              <a:rPr lang="nl-BE" sz="2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Afronding (opheffen V of GV)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tx1"/>
                </a:solidFill>
                <a:latin typeface="+mn-lt"/>
              </a:rPr>
              <a:t>     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991C54-DF52-44A7-8057-43805C8D7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80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5B81B-4DED-42B1-809D-880C5B26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06505-8D3D-4BC6-8C54-F047E8F7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600" b="1" dirty="0">
                <a:solidFill>
                  <a:schemeClr val="tx1"/>
                </a:solidFill>
              </a:rPr>
              <a:t>    Vrije </a:t>
            </a:r>
            <a:r>
              <a:rPr lang="nl-BE" sz="2600" b="1" dirty="0" err="1">
                <a:solidFill>
                  <a:schemeClr val="tx1"/>
                </a:solidFill>
              </a:rPr>
              <a:t>consultanten</a:t>
            </a:r>
            <a:r>
              <a:rPr lang="nl-BE" sz="2600" b="1" dirty="0">
                <a:solidFill>
                  <a:schemeClr val="tx1"/>
                </a:solidFill>
              </a:rPr>
              <a:t> worden opgenomen door onthaalteam</a:t>
            </a:r>
          </a:p>
          <a:p>
            <a:pPr marL="0" indent="0">
              <a:buNone/>
            </a:pPr>
            <a:endParaRPr lang="nl-BE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600" b="1" dirty="0">
                <a:solidFill>
                  <a:schemeClr val="tx1"/>
                </a:solidFill>
              </a:rPr>
              <a:t>    Visie op evaluaties en schoolverlaters buitengewoon onderwijs</a:t>
            </a:r>
          </a:p>
          <a:p>
            <a:pPr marL="0" indent="0">
              <a:buNone/>
            </a:pPr>
            <a:r>
              <a:rPr lang="nl-BE" sz="2600" b="1" dirty="0">
                <a:solidFill>
                  <a:schemeClr val="tx1"/>
                </a:solidFill>
              </a:rPr>
              <a:t>      </a:t>
            </a:r>
            <a:r>
              <a:rPr lang="nl-BE" sz="2200" dirty="0">
                <a:solidFill>
                  <a:schemeClr val="tx1"/>
                </a:solidFill>
              </a:rPr>
              <a:t>zie tekst FTP  interne werkgroep </a:t>
            </a:r>
            <a:r>
              <a:rPr lang="nl-BE" sz="2200" dirty="0" err="1">
                <a:solidFill>
                  <a:schemeClr val="tx1"/>
                </a:solidFill>
              </a:rPr>
              <a:t>Buo</a:t>
            </a:r>
            <a:r>
              <a:rPr lang="nl-BE" sz="22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nl-BE" sz="2600" dirty="0">
                <a:solidFill>
                  <a:schemeClr val="tx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nl-BE" sz="2600" b="1" dirty="0">
                <a:solidFill>
                  <a:schemeClr val="tx1"/>
                </a:solidFill>
              </a:rPr>
              <a:t>     Opvolging zorgplatforms (OT O-R)</a:t>
            </a:r>
            <a:endParaRPr lang="nl-BE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600" b="1" dirty="0">
                <a:solidFill>
                  <a:schemeClr val="tx1"/>
                </a:solidFill>
              </a:rPr>
              <a:t>         </a:t>
            </a:r>
            <a:r>
              <a:rPr lang="nl-BE" sz="2200" dirty="0">
                <a:solidFill>
                  <a:schemeClr val="tx1"/>
                </a:solidFill>
              </a:rPr>
              <a:t>Katia Ronse 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</a:rPr>
              <a:t>           Carine en Greet Heuvelland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</a:rPr>
              <a:t>           Sophie KBO </a:t>
            </a:r>
          </a:p>
          <a:p>
            <a:r>
              <a:rPr lang="nl-BE" sz="2200" dirty="0">
                <a:solidFill>
                  <a:schemeClr val="tx1"/>
                </a:solidFill>
              </a:rPr>
              <a:t> Afspraak :uitnodigingen  worden in team gebracht en er wordt gekeken  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</a:rPr>
              <a:t>     binnen welk  team het onderwerp kan opgenomen worden 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</a:rPr>
              <a:t>  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30F6D7-5067-40E5-AE12-8D0B9EC1C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46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C45F-7555-41E1-ACF7-6CA7147A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B3A22-413F-487D-8347-3F933631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>
                <a:solidFill>
                  <a:schemeClr val="tx1"/>
                </a:solidFill>
              </a:rPr>
              <a:t>Opvolging zorgplatforms/netwerking (OT Z-B)</a:t>
            </a:r>
            <a:r>
              <a:rPr lang="nl-BE" sz="2400" dirty="0">
                <a:solidFill>
                  <a:schemeClr val="tx1"/>
                </a:solidFill>
              </a:rPr>
              <a:t>:</a:t>
            </a:r>
          </a:p>
          <a:p>
            <a:r>
              <a:rPr lang="nl-BE" sz="2000" dirty="0">
                <a:solidFill>
                  <a:schemeClr val="tx1"/>
                </a:solidFill>
              </a:rPr>
              <a:t>regioverantwoordelijke (Muriel),  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tx1"/>
                </a:solidFill>
              </a:rPr>
              <a:t>     doorstroming gebeurt via briefing (OT en TT)</a:t>
            </a:r>
          </a:p>
          <a:p>
            <a:pPr lvl="0" fontAlgn="ctr"/>
            <a:r>
              <a:rPr lang="nl-BE" sz="2000" dirty="0">
                <a:solidFill>
                  <a:schemeClr val="tx1"/>
                </a:solidFill>
              </a:rPr>
              <a:t>Daisy print overzicht uit vanuit Lars van de te bespreken casussen op woensdagmorgen. </a:t>
            </a:r>
          </a:p>
          <a:p>
            <a:pPr lvl="0" fontAlgn="ctr"/>
            <a:r>
              <a:rPr lang="nl-BE" sz="2000" dirty="0">
                <a:solidFill>
                  <a:schemeClr val="tx1"/>
                </a:solidFill>
              </a:rPr>
              <a:t>Gebruiken van bom/beamer om tijd te bewaken. </a:t>
            </a:r>
          </a:p>
          <a:p>
            <a:pPr lvl="0" fontAlgn="ctr"/>
            <a:r>
              <a:rPr lang="nl-BE" sz="2000" dirty="0">
                <a:solidFill>
                  <a:schemeClr val="tx1"/>
                </a:solidFill>
              </a:rPr>
              <a:t>Prioriteren normaal ,dringend </a:t>
            </a:r>
          </a:p>
          <a:p>
            <a:pPr lvl="0" fontAlgn="ctr"/>
            <a:r>
              <a:rPr lang="nl-BE" sz="2200" dirty="0">
                <a:solidFill>
                  <a:schemeClr val="tx1"/>
                </a:solidFill>
              </a:rPr>
              <a:t>Spontane beurtrol in voorzien van energietoevoer ;-) </a:t>
            </a:r>
          </a:p>
          <a:p>
            <a:r>
              <a:rPr lang="nl-BE" sz="2200" dirty="0">
                <a:solidFill>
                  <a:schemeClr val="tx1"/>
                </a:solidFill>
              </a:rPr>
              <a:t>Welke ondersteunende instrumenten/tools zijn er beschikbaar om ons te helpen ons werk te doen, competenties, vaardigheden en kennis te ontwikkelen ? Binnen de bibliotheek onderdeel schoolondersteuning aanleggen voor team onthaal </a:t>
            </a:r>
          </a:p>
          <a:p>
            <a:pPr marL="0" indent="0">
              <a:buNone/>
            </a:pPr>
            <a:r>
              <a:rPr lang="nl-BE" sz="2200" dirty="0"/>
              <a:t> </a:t>
            </a:r>
          </a:p>
          <a:p>
            <a:pPr marL="0" indent="0">
              <a:buNone/>
            </a:pPr>
            <a:endParaRPr lang="nl-B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E48747-981E-4D68-B0EE-869DA73B5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59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3EAF7-4399-4459-B489-EC337E7E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9EBEC-C5C6-446A-8746-DE488A466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nl-BE" dirty="0"/>
          </a:p>
          <a:p>
            <a:r>
              <a:rPr lang="nl-BE" sz="6000" b="1" dirty="0"/>
              <a:t>Studiekeuzevragen leerling zesde leerjaar</a:t>
            </a:r>
          </a:p>
          <a:p>
            <a:endParaRPr lang="nl-BE" sz="6000" b="1" dirty="0"/>
          </a:p>
          <a:p>
            <a:pPr marL="0" indent="0">
              <a:buNone/>
            </a:pPr>
            <a:endParaRPr lang="nl-BE" dirty="0"/>
          </a:p>
          <a:p>
            <a:r>
              <a:rPr lang="nl-BE" sz="6400" dirty="0"/>
              <a:t>Klassenraden volgen waar </a:t>
            </a:r>
            <a:r>
              <a:rPr lang="nl-BE" sz="6400" u="sng" dirty="0"/>
              <a:t>alle </a:t>
            </a:r>
            <a:r>
              <a:rPr lang="nl-BE" sz="6400" dirty="0"/>
              <a:t>leerlingen besproken worden is niet meer van deze tijd. Als CLB doen we trouwens ook geen enkel onderzoek meer; noch enige afname vragenlijst. Vanuit het CLB hebben wij dus geen puzzelstukjes meer aan te brengen in  de opmaak van een advies dat sommige scholen willen formuleren. Adviezen (6</a:t>
            </a:r>
            <a:r>
              <a:rPr lang="nl-BE" sz="6400" baseline="30000" dirty="0"/>
              <a:t>de</a:t>
            </a:r>
            <a:r>
              <a:rPr lang="nl-BE" sz="6400" dirty="0"/>
              <a:t> leerjaar) formuleren naar zeer specifieke richtingen wordt in meerdere scholen in onze regio ook niet meer gedaan ( men spreekt meer van doorstroom onderwijs of kwalificatieonderwijs) </a:t>
            </a:r>
          </a:p>
          <a:p>
            <a:r>
              <a:rPr lang="nl-BE" sz="6400" dirty="0"/>
              <a:t>Deelname klassenraden zou zich moeten kunnen beperken tot een overleg  met de school over die leerlingen (het 6</a:t>
            </a:r>
            <a:r>
              <a:rPr lang="nl-BE" sz="6400" baseline="30000" dirty="0"/>
              <a:t>de</a:t>
            </a:r>
            <a:r>
              <a:rPr lang="nl-BE" sz="6400" dirty="0"/>
              <a:t> leerjaar) waar een zorgoverdracht nodig is of waar “zorg” het keuzeproces echt bemoeilijkt. Betreft dit leerlingen waar een traject lopende is, dan is het logisch dat de </a:t>
            </a:r>
            <a:r>
              <a:rPr lang="nl-BE" sz="6400" dirty="0" err="1"/>
              <a:t>trajecter</a:t>
            </a:r>
            <a:r>
              <a:rPr lang="nl-BE" sz="6400" dirty="0"/>
              <a:t> dit overleg op zich neemt (geïntegreerd binnen zijn traject); daar waar geen traject lopende is, is de </a:t>
            </a:r>
            <a:r>
              <a:rPr lang="nl-BE" sz="6400" dirty="0" err="1"/>
              <a:t>onthaler</a:t>
            </a:r>
            <a:r>
              <a:rPr lang="nl-BE" sz="6400" dirty="0"/>
              <a:t> aan zet. </a:t>
            </a:r>
          </a:p>
          <a:p>
            <a:r>
              <a:rPr lang="nl-BE" sz="6400" dirty="0"/>
              <a:t>Systematisch adviesgesprekken naar ouders bijwonen samen met de leerkracht is ook verleden tijd. Ook hier dient een selectie gemaakt te worden. </a:t>
            </a:r>
            <a:r>
              <a:rPr lang="nl-BE" sz="6400" dirty="0" err="1"/>
              <a:t>Trajecters</a:t>
            </a:r>
            <a:r>
              <a:rPr lang="nl-BE" sz="6400" dirty="0"/>
              <a:t> nemen dit op binnen hun traject; </a:t>
            </a:r>
            <a:r>
              <a:rPr lang="nl-BE" sz="6400" dirty="0" err="1"/>
              <a:t>onthalers</a:t>
            </a:r>
            <a:r>
              <a:rPr lang="nl-BE" sz="6400" dirty="0"/>
              <a:t> nemen de overige op zich. </a:t>
            </a:r>
          </a:p>
          <a:p>
            <a:r>
              <a:rPr lang="nl-BE" sz="6400" dirty="0"/>
              <a:t>Ouders / leerlingen die specifieke vragen hebben over richtingen kunnen individueel terecht bij de </a:t>
            </a:r>
            <a:r>
              <a:rPr lang="nl-BE" sz="6400" dirty="0" err="1"/>
              <a:t>clb</a:t>
            </a:r>
            <a:r>
              <a:rPr lang="nl-BE" sz="6400" dirty="0"/>
              <a:t> medewerker. Ook hier dezelfde opsplitsing tussen onthaal en trajecten.  Oudercontacten bijwonen van leerlingen waar geen traject mee lopende is, is dus voor de </a:t>
            </a:r>
            <a:r>
              <a:rPr lang="nl-BE" sz="6400" dirty="0" err="1"/>
              <a:t>onthaler</a:t>
            </a:r>
            <a:r>
              <a:rPr lang="nl-BE" sz="6400" dirty="0"/>
              <a:t> . </a:t>
            </a:r>
          </a:p>
          <a:p>
            <a:r>
              <a:rPr lang="nl-BE" sz="6400" dirty="0"/>
              <a:t>Mocht de </a:t>
            </a:r>
            <a:r>
              <a:rPr lang="nl-BE" sz="6400" dirty="0" err="1"/>
              <a:t>onthaler</a:t>
            </a:r>
            <a:r>
              <a:rPr lang="nl-BE" sz="6400" dirty="0"/>
              <a:t> nu vaststellen tijdens zijn eerste gesprek  met  leerkracht/ ouder dat het keuzeproces bij de leerling echt muurvast zit en niet kan worden opgelost met een bijkomend gesprek, maar echt om een keuzebegeleiding/keuzetraject vraagt is er uiteraard een dispatch naar trajecten.</a:t>
            </a:r>
          </a:p>
          <a:p>
            <a:endParaRPr lang="nl-BE" sz="3500" dirty="0"/>
          </a:p>
          <a:p>
            <a:endParaRPr lang="nl-BE" sz="3500" dirty="0"/>
          </a:p>
          <a:p>
            <a:pPr marL="0" indent="0">
              <a:buNone/>
            </a:pPr>
            <a:endParaRPr lang="nl-BE" sz="35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F0C898-8635-496D-A62E-A4A138724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66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 Het team is goed geregeld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2900" dirty="0">
                <a:solidFill>
                  <a:schemeClr val="tx1"/>
                </a:solidFill>
              </a:rPr>
              <a:t>We nemen beslissingen via het werkingsprincipe: iedereen heeft initiatiefrecht mits adviesplicht bij belanghebbenden en experten, maar niet de plicht om het advies te volgen tenzij een principieel bezwaar)</a:t>
            </a:r>
          </a:p>
          <a:p>
            <a:r>
              <a:rPr lang="nl-BE" sz="2900" dirty="0">
                <a:solidFill>
                  <a:schemeClr val="tx1"/>
                </a:solidFill>
              </a:rPr>
              <a:t>Het team heeft zinvol overleg en iedereen is op elkaar afgestemd</a:t>
            </a:r>
          </a:p>
          <a:p>
            <a:r>
              <a:rPr lang="nl-BE" sz="2900" dirty="0">
                <a:solidFill>
                  <a:schemeClr val="tx1"/>
                </a:solidFill>
              </a:rPr>
              <a:t>Het team krijgt feedback en is er op uit om continu te verbeteren</a:t>
            </a:r>
          </a:p>
          <a:p>
            <a:r>
              <a:rPr lang="nl-BE" sz="2900" dirty="0">
                <a:solidFill>
                  <a:schemeClr val="tx1"/>
                </a:solidFill>
              </a:rPr>
              <a:t>We vertrouwen elkaar </a:t>
            </a:r>
          </a:p>
          <a:p>
            <a:r>
              <a:rPr lang="nl-BE" sz="2900" dirty="0">
                <a:solidFill>
                  <a:schemeClr val="tx1"/>
                </a:solidFill>
              </a:rPr>
              <a:t>Er is open communicatie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487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Persoonlijke relaties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z="2800" dirty="0">
                <a:solidFill>
                  <a:schemeClr val="tx1"/>
                </a:solidFill>
              </a:rPr>
              <a:t>Ons team werkt veilig en professioneel samen</a:t>
            </a:r>
          </a:p>
          <a:p>
            <a:r>
              <a:rPr lang="nl-BE" sz="2800" dirty="0">
                <a:solidFill>
                  <a:schemeClr val="tx1"/>
                </a:solidFill>
              </a:rPr>
              <a:t>Diversiteit en authenticiteit wordt in ons team gewaardeerd</a:t>
            </a:r>
          </a:p>
          <a:p>
            <a:r>
              <a:rPr lang="nl-BE" sz="2800" dirty="0">
                <a:solidFill>
                  <a:schemeClr val="tx1"/>
                </a:solidFill>
              </a:rPr>
              <a:t>We durven elkaar feedback geven in de casussen waarin ondersteuning gevraagd wordt en de casussen die op dispatch komen.</a:t>
            </a:r>
          </a:p>
          <a:p>
            <a:r>
              <a:rPr lang="nl-BE" sz="2800" dirty="0">
                <a:solidFill>
                  <a:schemeClr val="tx1"/>
                </a:solidFill>
              </a:rPr>
              <a:t>We ondersteunen elkaar in het geregeld krijgen van het onthaal op onze scholen </a:t>
            </a:r>
          </a:p>
          <a:p>
            <a:r>
              <a:rPr lang="nl-BE" sz="2800" dirty="0">
                <a:solidFill>
                  <a:schemeClr val="tx1"/>
                </a:solidFill>
              </a:rPr>
              <a:t>We zorgen ervoor dat overlegmomenten kunnen overgenomen worden binnen team als onze agenda het mogelijk maakt</a:t>
            </a:r>
          </a:p>
          <a:p>
            <a:r>
              <a:rPr lang="nl-BE" sz="2800" dirty="0">
                <a:solidFill>
                  <a:schemeClr val="tx1"/>
                </a:solidFill>
              </a:rPr>
              <a:t>Om elkaar beter te kennen doen we aan teambuilding(</a:t>
            </a:r>
            <a:r>
              <a:rPr lang="nl-BE" sz="2800" dirty="0" err="1">
                <a:solidFill>
                  <a:schemeClr val="tx1"/>
                </a:solidFill>
              </a:rPr>
              <a:t>resto</a:t>
            </a:r>
            <a:r>
              <a:rPr lang="nl-BE" sz="2800" dirty="0">
                <a:solidFill>
                  <a:schemeClr val="tx1"/>
                </a:solidFill>
              </a:rPr>
              <a:t> en bowling ,yoga)</a:t>
            </a:r>
          </a:p>
          <a:p>
            <a:r>
              <a:rPr lang="nl-BE" sz="2800" dirty="0">
                <a:solidFill>
                  <a:schemeClr val="tx1"/>
                </a:solidFill>
              </a:rPr>
              <a:t>In ons team ondersteunen we elkaar professioneel maar ook persoonlijk</a:t>
            </a:r>
          </a:p>
          <a:p>
            <a:endParaRPr lang="nl-BE" sz="2800" dirty="0">
              <a:solidFill>
                <a:schemeClr val="tx1"/>
              </a:solidFill>
            </a:endParaRPr>
          </a:p>
          <a:p>
            <a:endParaRPr lang="nl-BE" sz="2800" dirty="0">
              <a:solidFill>
                <a:schemeClr val="tx1"/>
              </a:solidFill>
            </a:endParaRPr>
          </a:p>
          <a:p>
            <a:endParaRPr lang="nl-BE" sz="2800" dirty="0">
              <a:solidFill>
                <a:schemeClr val="tx1"/>
              </a:solidFill>
            </a:endParaRP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9374503" y="92076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2181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28</a:t>
            </a:fld>
            <a:endParaRPr lang="nl-NL"/>
          </a:p>
        </p:txBody>
      </p:sp>
      <p:pic>
        <p:nvPicPr>
          <p:cNvPr id="1026" name="Afbeelding 1" descr="Door computer gegenereerde alternatieve tekst:&#10;mes o &#10;'roug' *ame ">
            <a:extLst>
              <a:ext uri="{FF2B5EF4-FFF2-40B4-BE49-F238E27FC236}">
                <a16:creationId xmlns:a16="http://schemas.microsoft.com/office/drawing/2014/main" id="{95AE62B2-6196-496B-BB86-CEA715A4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89" y="967409"/>
            <a:ext cx="9048918" cy="51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Onze opdracht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331019C-3939-5F43-B75D-CFD4E736BA37}" type="slidenum">
              <a:rPr lang="nl-NL" sz="1800" kern="0">
                <a:solidFill>
                  <a:sysClr val="windowText" lastClr="000000"/>
                </a:solidFill>
              </a:rPr>
              <a:pPr>
                <a:defRPr/>
              </a:pPr>
              <a:t>3</a:t>
            </a:fld>
            <a:endParaRPr lang="nl-NL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832035"/>
            <a:ext cx="8463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4000" kern="0" dirty="0">
                <a:solidFill>
                  <a:prstClr val="black"/>
                </a:solidFill>
                <a:latin typeface="Helvetica Neue"/>
              </a:rPr>
              <a:t>Betekenisvol werken </a:t>
            </a:r>
          </a:p>
          <a:p>
            <a:pPr>
              <a:defRPr/>
            </a:pPr>
            <a:r>
              <a:rPr lang="nl-BE" sz="4000" kern="0" dirty="0">
                <a:solidFill>
                  <a:prstClr val="black"/>
                </a:solidFill>
                <a:latin typeface="Helvetica Neue"/>
              </a:rPr>
              <a:t>Realiseren van de </a:t>
            </a:r>
            <a:r>
              <a:rPr lang="nl-BE" sz="3600" kern="0" dirty="0">
                <a:solidFill>
                  <a:srgbClr val="F79646"/>
                </a:solidFill>
                <a:latin typeface="Helvetica Neue"/>
              </a:rPr>
              <a:t>ons toegewezen processen </a:t>
            </a:r>
            <a:r>
              <a:rPr lang="nl-BE" sz="3600" kern="0" dirty="0">
                <a:solidFill>
                  <a:prstClr val="black"/>
                </a:solidFill>
                <a:latin typeface="Helvetica Neue"/>
              </a:rPr>
              <a:t>binnen de </a:t>
            </a:r>
            <a:r>
              <a:rPr lang="nl-BE" sz="3600" kern="0" dirty="0">
                <a:solidFill>
                  <a:srgbClr val="F79646"/>
                </a:solidFill>
                <a:latin typeface="Helvetica Neue"/>
              </a:rPr>
              <a:t>visie</a:t>
            </a:r>
            <a:r>
              <a:rPr lang="nl-BE" sz="3600" kern="0" dirty="0">
                <a:solidFill>
                  <a:prstClr val="black"/>
                </a:solidFill>
                <a:latin typeface="Helvetica Neue"/>
              </a:rPr>
              <a:t> van ons CLB</a:t>
            </a:r>
          </a:p>
        </p:txBody>
      </p:sp>
    </p:spTree>
    <p:extLst>
      <p:ext uri="{BB962C8B-B14F-4D97-AF65-F5344CB8AC3E}">
        <p14:creationId xmlns:p14="http://schemas.microsoft.com/office/powerpoint/2010/main" val="352559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1F88E-7305-4BB9-9DF6-8854FE42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Onze opdracht :kernproces 1-2-6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E00E7-1005-45D7-800A-F56CFA7D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nl-BE" sz="6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BE" sz="6000" dirty="0">
                <a:solidFill>
                  <a:schemeClr val="tx1"/>
                </a:solidFill>
              </a:rPr>
              <a:t>KP 1 = </a:t>
            </a:r>
            <a:r>
              <a:rPr lang="nl-BE" sz="6000" b="1" dirty="0">
                <a:solidFill>
                  <a:schemeClr val="tx1"/>
                </a:solidFill>
              </a:rPr>
              <a:t>Onthalen en </a:t>
            </a:r>
            <a:r>
              <a:rPr lang="nl-BE" sz="6000" b="1" dirty="0" err="1">
                <a:solidFill>
                  <a:schemeClr val="tx1"/>
                </a:solidFill>
              </a:rPr>
              <a:t>toeleiden</a:t>
            </a:r>
            <a:r>
              <a:rPr lang="nl-BE" sz="6000" b="1" dirty="0">
                <a:solidFill>
                  <a:schemeClr val="tx1"/>
                </a:solidFill>
              </a:rPr>
              <a:t> </a:t>
            </a:r>
            <a:r>
              <a:rPr lang="nl-BE" sz="6000" dirty="0">
                <a:solidFill>
                  <a:schemeClr val="tx1"/>
                </a:solidFill>
              </a:rPr>
              <a:t>(onthalen van een vraag door school, ouder, leerling of een derde + vraagverheldering vanuit verschillende invalshoeken,…)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nl-BE" sz="6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BE" sz="6000" dirty="0">
                <a:solidFill>
                  <a:schemeClr val="tx1"/>
                </a:solidFill>
              </a:rPr>
              <a:t>KP2 = </a:t>
            </a:r>
            <a:r>
              <a:rPr lang="nl-BE" sz="6000" b="1" dirty="0">
                <a:solidFill>
                  <a:schemeClr val="tx1"/>
                </a:solidFill>
              </a:rPr>
              <a:t>Informeren en adviseren </a:t>
            </a:r>
            <a:r>
              <a:rPr lang="nl-BE" sz="6000" dirty="0">
                <a:solidFill>
                  <a:schemeClr val="tx1"/>
                </a:solidFill>
              </a:rPr>
              <a:t>(eventueel e</a:t>
            </a:r>
            <a:r>
              <a:rPr lang="nl-NL" sz="6000" dirty="0">
                <a:solidFill>
                  <a:schemeClr val="tx1"/>
                </a:solidFill>
              </a:rPr>
              <a:t>en advies formuleren, coachen van de vraagsteller, materiaal aanreiken, tips geven in de aanpak van een bepaalde leerling = fase 1 zorgcontinuüm,  besluit tot een traject vanuit CLB, toeleiding naar een andere dienst, enz..)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nl-BE" sz="6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nl-BE" sz="6000" dirty="0">
                <a:solidFill>
                  <a:schemeClr val="tx1"/>
                </a:solidFill>
              </a:rPr>
              <a:t>KP6 </a:t>
            </a:r>
            <a:r>
              <a:rPr lang="nl-BE" sz="6000" b="1" dirty="0">
                <a:solidFill>
                  <a:schemeClr val="tx1"/>
                </a:solidFill>
              </a:rPr>
              <a:t>= Systematisch en beleidsmatig ondersteunen van de school </a:t>
            </a:r>
            <a:r>
              <a:rPr lang="nl-BE" sz="6000" dirty="0">
                <a:solidFill>
                  <a:schemeClr val="tx1"/>
                </a:solidFill>
              </a:rPr>
              <a:t>(Fase 0 van zorgcontinuüm - </a:t>
            </a:r>
            <a:r>
              <a:rPr lang="nl-NL" sz="6000" dirty="0">
                <a:solidFill>
                  <a:schemeClr val="tx1"/>
                </a:solidFill>
              </a:rPr>
              <a:t>zorgbeleid helpen uitwerken, materiaal aanleveren, aanraden voor projecten, crisisteam samenstellen, afbakening t.o.v. pedagogische begeleiding,..)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nl-BE" sz="22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3C068E-4132-4CA7-975F-6B5012334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99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Hoe gaan we  onze opdracht goed doen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>
                <a:solidFill>
                  <a:schemeClr val="tx1"/>
                </a:solidFill>
              </a:rPr>
              <a:t>We hebben als team een duidelijke opdracht waarmee we voor de leerling ,ouder en school echt een verschil kunnen maken </a:t>
            </a:r>
          </a:p>
          <a:p>
            <a:r>
              <a:rPr lang="nl-BE" dirty="0">
                <a:solidFill>
                  <a:schemeClr val="tx1"/>
                </a:solidFill>
              </a:rPr>
              <a:t>Wij hebben een gedeelde visie over hoe wij onze opdracht ingevuld zien en hebben een gezamenlijk beeld van wanneer wij onze opdracht geslaagd vinden</a:t>
            </a:r>
          </a:p>
          <a:p>
            <a:pPr lvl="0" fontAlgn="ctr"/>
            <a:r>
              <a:rPr lang="nl-BE" b="1" dirty="0">
                <a:solidFill>
                  <a:schemeClr val="tx1"/>
                </a:solidFill>
              </a:rPr>
              <a:t>Wat is voor ons team een goed onthaal?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CLB-werking, rechten  </a:t>
            </a:r>
            <a:r>
              <a:rPr lang="nl-BE">
                <a:solidFill>
                  <a:schemeClr val="tx1"/>
                </a:solidFill>
              </a:rPr>
              <a:t>en plichten </a:t>
            </a:r>
            <a:r>
              <a:rPr lang="nl-BE" dirty="0">
                <a:solidFill>
                  <a:schemeClr val="tx1"/>
                </a:solidFill>
              </a:rPr>
              <a:t>toelichten bij een eerste </a:t>
            </a:r>
            <a:r>
              <a:rPr lang="nl-BE">
                <a:solidFill>
                  <a:schemeClr val="tx1"/>
                </a:solidFill>
              </a:rPr>
              <a:t>contact  </a:t>
            </a:r>
            <a:endParaRPr lang="nl-B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Als we ons eigen gemaakte sjabloon (deels gebaseerd op HGD-intakeformulier) gebruiken en ingevuld krijgen.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Feedback vragen aan onze cliënt na een vraagverheldering/onthaalgesprek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Verwachtingen van </a:t>
            </a:r>
            <a:r>
              <a:rPr lang="nl-BE" dirty="0" err="1">
                <a:solidFill>
                  <a:schemeClr val="tx1"/>
                </a:solidFill>
              </a:rPr>
              <a:t>leerling,ouder,school,externe</a:t>
            </a:r>
            <a:r>
              <a:rPr lang="nl-BE" dirty="0">
                <a:solidFill>
                  <a:schemeClr val="tx1"/>
                </a:solidFill>
              </a:rPr>
              <a:t> partners zijn duidelijk  </a:t>
            </a:r>
          </a:p>
          <a:p>
            <a:pPr lvl="0" fontAlgn="ctr"/>
            <a:r>
              <a:rPr lang="nl-BE" b="1" dirty="0">
                <a:solidFill>
                  <a:schemeClr val="tx1"/>
                </a:solidFill>
              </a:rPr>
              <a:t>Wat is voor  ons team goede schoolondersteuning?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     Als je de positieve gevolgen van school-ondersteunende tussenkomsten ondervindt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    in de verhoogde zorg/ consultatief werken.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47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Ambities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b="1" dirty="0">
                <a:solidFill>
                  <a:schemeClr val="tx1"/>
                </a:solidFill>
              </a:rPr>
              <a:t>Wat zijn onze gedeelde, lange termijn ambities en hoe geven zij invulling aan de visie en ambities van het CLB?</a:t>
            </a:r>
          </a:p>
          <a:p>
            <a:r>
              <a:rPr lang="nl-BE" dirty="0">
                <a:solidFill>
                  <a:schemeClr val="tx1"/>
                </a:solidFill>
              </a:rPr>
              <a:t>Deskundigheid behouden op vlak van onthaal, informatieverstrekking en adviseren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    Concreet:</a:t>
            </a:r>
          </a:p>
          <a:p>
            <a:r>
              <a:rPr lang="nl-BE" dirty="0">
                <a:solidFill>
                  <a:schemeClr val="tx1"/>
                </a:solidFill>
              </a:rPr>
              <a:t>Coachen, materiaal aanreiken, tips aanreiken in fase 1, expertise om mensen op weg te helpen, uitgebreide vraagverheldering doen, </a:t>
            </a:r>
            <a:r>
              <a:rPr lang="nl-BE" dirty="0" err="1">
                <a:solidFill>
                  <a:schemeClr val="tx1"/>
                </a:solidFill>
              </a:rPr>
              <a:t>enz</a:t>
            </a:r>
            <a:r>
              <a:rPr lang="nl-BE" dirty="0">
                <a:solidFill>
                  <a:schemeClr val="tx1"/>
                </a:solidFill>
              </a:rPr>
              <a:t>… (en ook hierop inzetten in nascholing)</a:t>
            </a:r>
          </a:p>
          <a:p>
            <a:r>
              <a:rPr lang="nl-BE" dirty="0">
                <a:solidFill>
                  <a:schemeClr val="tx1"/>
                </a:solidFill>
              </a:rPr>
              <a:t>Het handelingsgerichte samenwerken blijven uitdragen en implementeren in de scholen. </a:t>
            </a:r>
          </a:p>
          <a:p>
            <a:r>
              <a:rPr lang="nl-BE" dirty="0">
                <a:solidFill>
                  <a:schemeClr val="tx1"/>
                </a:solidFill>
              </a:rPr>
              <a:t>Helikopterperspectief bewaren. </a:t>
            </a:r>
          </a:p>
          <a:p>
            <a:r>
              <a:rPr lang="nl-BE" dirty="0">
                <a:solidFill>
                  <a:schemeClr val="tx1"/>
                </a:solidFill>
              </a:rPr>
              <a:t>Oog voor kansengroepen en prioritaire doelgroep binnen eigen teamwerking en in de samenwerking met onze scholen </a:t>
            </a:r>
          </a:p>
          <a:p>
            <a:r>
              <a:rPr lang="nl-BE" dirty="0">
                <a:solidFill>
                  <a:schemeClr val="tx1"/>
                </a:solidFill>
              </a:rPr>
              <a:t>Zo eenduidig en HGD-</a:t>
            </a:r>
            <a:r>
              <a:rPr lang="nl-BE" dirty="0" err="1">
                <a:solidFill>
                  <a:schemeClr val="tx1"/>
                </a:solidFill>
              </a:rPr>
              <a:t>gewijs</a:t>
            </a:r>
            <a:r>
              <a:rPr lang="nl-BE" dirty="0">
                <a:solidFill>
                  <a:schemeClr val="tx1"/>
                </a:solidFill>
              </a:rPr>
              <a:t> mogelijk </a:t>
            </a:r>
            <a:r>
              <a:rPr lang="nl-BE" dirty="0" err="1">
                <a:solidFill>
                  <a:schemeClr val="tx1"/>
                </a:solidFill>
              </a:rPr>
              <a:t>larsen</a:t>
            </a:r>
            <a:r>
              <a:rPr lang="nl-BE" dirty="0">
                <a:solidFill>
                  <a:schemeClr val="tx1"/>
                </a:solidFill>
              </a:rPr>
              <a:t>.</a:t>
            </a:r>
          </a:p>
          <a:p>
            <a:r>
              <a:rPr lang="nl-BE" dirty="0">
                <a:solidFill>
                  <a:schemeClr val="tx1"/>
                </a:solidFill>
              </a:rPr>
              <a:t>Kwaliteitsbewaking 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2" name="Rectangle 21"/>
          <p:cNvSpPr/>
          <p:nvPr/>
        </p:nvSpPr>
        <p:spPr>
          <a:xfrm>
            <a:off x="1559099" y="2012332"/>
            <a:ext cx="3758012" cy="1879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342900" indent="-342900">
              <a:buFontTx/>
              <a:buChar char="-"/>
            </a:pPr>
            <a:endParaRPr lang="nl-BE" b="1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2"/>
          <p:cNvGrpSpPr>
            <a:grpSpLocks noChangeAspect="1"/>
          </p:cNvGrpSpPr>
          <p:nvPr/>
        </p:nvGrpSpPr>
        <p:grpSpPr>
          <a:xfrm>
            <a:off x="9460301" y="92076"/>
            <a:ext cx="1160368" cy="1160368"/>
            <a:chOff x="214282" y="1904723"/>
            <a:chExt cx="3867894" cy="3867894"/>
          </a:xfrm>
        </p:grpSpPr>
        <p:sp>
          <p:nvSpPr>
            <p:cNvPr id="6" name="Oval 5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5914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7EDF1-DCF3-4676-8D33-B44CE08D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915C5-E2AF-4710-AB88-B35E3D8B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1586949"/>
            <a:ext cx="10972800" cy="4525963"/>
          </a:xfrm>
        </p:spPr>
        <p:txBody>
          <a:bodyPr>
            <a:normAutofit/>
          </a:bodyPr>
          <a:lstStyle/>
          <a:p>
            <a:r>
              <a:rPr lang="nl-BE" sz="2400" b="1" dirty="0">
                <a:solidFill>
                  <a:schemeClr val="tx1"/>
                </a:solidFill>
              </a:rPr>
              <a:t>Wat zijn daarbinnen onze korte termijn doelen voor de komende weken/maanden ?</a:t>
            </a:r>
          </a:p>
          <a:p>
            <a:r>
              <a:rPr lang="nl-BE" sz="2400" dirty="0">
                <a:solidFill>
                  <a:schemeClr val="tx1"/>
                </a:solidFill>
              </a:rPr>
              <a:t>De scholen tevreden stellen binnen onze nieuwe werking maar om zo ons doel te bereiken: de leerling centraal </a:t>
            </a:r>
          </a:p>
          <a:p>
            <a:r>
              <a:rPr lang="nl-BE" sz="2400" dirty="0">
                <a:solidFill>
                  <a:schemeClr val="tx1"/>
                </a:solidFill>
              </a:rPr>
              <a:t>Blijven voor ogen houden wie ons cliënteel is (ouders en leerlinge) ; school = partner. </a:t>
            </a:r>
          </a:p>
          <a:p>
            <a:r>
              <a:rPr lang="nl-BE" sz="2400" dirty="0">
                <a:solidFill>
                  <a:schemeClr val="tx1"/>
                </a:solidFill>
              </a:rPr>
              <a:t>Transparant zijn</a:t>
            </a:r>
          </a:p>
          <a:p>
            <a:r>
              <a:rPr lang="nl-BE" sz="2400" dirty="0">
                <a:solidFill>
                  <a:schemeClr val="tx1"/>
                </a:solidFill>
              </a:rPr>
              <a:t>Loyaliteit naar collega's van andere team toe</a:t>
            </a:r>
          </a:p>
          <a:p>
            <a:r>
              <a:rPr lang="nl-BE" sz="2400" dirty="0">
                <a:solidFill>
                  <a:schemeClr val="tx1"/>
                </a:solidFill>
              </a:rPr>
              <a:t>Complementair werken met andere teams</a:t>
            </a:r>
          </a:p>
          <a:p>
            <a:r>
              <a:rPr lang="nl-BE" sz="2400" dirty="0">
                <a:solidFill>
                  <a:schemeClr val="tx1"/>
                </a:solidFill>
              </a:rPr>
              <a:t>Engagement van iedereen</a:t>
            </a:r>
            <a:endParaRPr lang="nl-BE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31B0C3-E71C-4606-84BF-D85E2BA8A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8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D6B24-AC88-4FBB-AEC0-0CA0257B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07D980-E2DE-41A7-A5DE-CED22A75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2400" dirty="0">
                <a:solidFill>
                  <a:schemeClr val="tx1"/>
                </a:solidFill>
              </a:rPr>
              <a:t>Opvolging tijdens onthaalfunctie en teamwerking</a:t>
            </a:r>
          </a:p>
          <a:p>
            <a:r>
              <a:rPr lang="nl-BE" sz="2400" dirty="0">
                <a:solidFill>
                  <a:schemeClr val="tx1"/>
                </a:solidFill>
              </a:rPr>
              <a:t>Regelmatig evalueren en bijsturen vanuit info binnen onthaal om afstemming te vinden</a:t>
            </a:r>
          </a:p>
          <a:p>
            <a:r>
              <a:rPr lang="nl-BE" sz="2400" dirty="0">
                <a:solidFill>
                  <a:schemeClr val="tx1"/>
                </a:solidFill>
              </a:rPr>
              <a:t>Zo efficiënt mogelijk </a:t>
            </a:r>
            <a:r>
              <a:rPr lang="nl-BE" sz="2400" dirty="0" err="1">
                <a:solidFill>
                  <a:schemeClr val="tx1"/>
                </a:solidFill>
              </a:rPr>
              <a:t>teamen</a:t>
            </a:r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dirty="0">
                <a:solidFill>
                  <a:schemeClr val="tx1"/>
                </a:solidFill>
              </a:rPr>
              <a:t>Noden om deskundigheid te verhogen </a:t>
            </a:r>
          </a:p>
          <a:p>
            <a:r>
              <a:rPr lang="nl-BE" sz="2400" dirty="0">
                <a:solidFill>
                  <a:schemeClr val="tx1"/>
                </a:solidFill>
              </a:rPr>
              <a:t>Het team volgt de aanbevelingen, </a:t>
            </a:r>
            <a:r>
              <a:rPr lang="nl-BE" sz="2400" dirty="0" err="1">
                <a:solidFill>
                  <a:schemeClr val="tx1"/>
                </a:solidFill>
              </a:rPr>
              <a:t>zovafspraken</a:t>
            </a:r>
            <a:r>
              <a:rPr lang="nl-BE" sz="2400" dirty="0">
                <a:solidFill>
                  <a:schemeClr val="tx1"/>
                </a:solidFill>
              </a:rPr>
              <a:t> en regelgeving zoals opgenomen in het kwaliteitshandboek en/of FTP; aangevuld met de wekelijkse richtlijnen uit de briefings   </a:t>
            </a:r>
          </a:p>
          <a:p>
            <a:r>
              <a:rPr lang="nl-BE" sz="2400" dirty="0">
                <a:solidFill>
                  <a:schemeClr val="tx1"/>
                </a:solidFill>
              </a:rPr>
              <a:t>Deskundigheid verhogen binnen OLB vraag in onthaal Vorming onderwijskiezer 16 okt 2017</a:t>
            </a:r>
          </a:p>
          <a:p>
            <a:r>
              <a:rPr lang="nl-BE" sz="2400" dirty="0">
                <a:solidFill>
                  <a:schemeClr val="tx1"/>
                </a:solidFill>
              </a:rPr>
              <a:t>Oog voor prioritaire doelgroep :vorming signaalkaart 13 december 2017</a:t>
            </a:r>
          </a:p>
          <a:p>
            <a:endParaRPr lang="nl-BE" sz="2400" dirty="0">
              <a:solidFill>
                <a:schemeClr val="tx1"/>
              </a:solidFill>
            </a:endParaRPr>
          </a:p>
          <a:p>
            <a:endParaRPr lang="nl-BE" sz="2400" dirty="0">
              <a:solidFill>
                <a:schemeClr val="tx1"/>
              </a:solidFill>
            </a:endParaRPr>
          </a:p>
          <a:p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B5CA4D-1F12-4E91-8896-1DB5F070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99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34AAD-8605-43B6-95C5-772CF1F5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Rollen en verwachtingen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0EB095-2724-405C-B68A-B4DCA99D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400" b="1" dirty="0">
                <a:solidFill>
                  <a:schemeClr val="tx1"/>
                </a:solidFill>
              </a:rPr>
              <a:t>Uitvoerende rol met bepaalde expertise 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Kansenbevordering (Nes, Katia)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Buitengewoon Onderwijs (Sophie, Hilde)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Crisis (Nico, Hilde ,Katia)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OLB-kennis (Nico, Hilde,  Carine, Nes)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Medische (Daisy, Esmeralde, Monique, Annemie):</a:t>
            </a:r>
          </a:p>
          <a:p>
            <a:pPr lvl="1" fontAlgn="ctr"/>
            <a:r>
              <a:rPr lang="nl-BE" sz="2000" dirty="0">
                <a:solidFill>
                  <a:schemeClr val="tx1"/>
                </a:solidFill>
              </a:rPr>
              <a:t>Tienerzwangerschappen (Daisy)</a:t>
            </a:r>
          </a:p>
          <a:p>
            <a:pPr lvl="1" fontAlgn="ctr"/>
            <a:r>
              <a:rPr lang="nl-BE" sz="2000" dirty="0">
                <a:solidFill>
                  <a:schemeClr val="tx1"/>
                </a:solidFill>
              </a:rPr>
              <a:t>Gezondheidsbeleid (Daisy)</a:t>
            </a:r>
          </a:p>
          <a:p>
            <a:pPr lvl="1" fontAlgn="ctr"/>
            <a:r>
              <a:rPr lang="nl-BE" sz="2000" dirty="0">
                <a:solidFill>
                  <a:schemeClr val="tx1"/>
                </a:solidFill>
              </a:rPr>
              <a:t>Smaakontwikkeling en eetgedrag (beperkter, Daisy)</a:t>
            </a:r>
          </a:p>
          <a:p>
            <a:pPr lvl="1" fontAlgn="ctr"/>
            <a:r>
              <a:rPr lang="nl-BE" sz="2000" dirty="0">
                <a:solidFill>
                  <a:schemeClr val="tx1"/>
                </a:solidFill>
              </a:rPr>
              <a:t>Zindelijkheid (beperkter, Daisy)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Handelingsgericht werken elk lid van de groep onthaal</a:t>
            </a:r>
          </a:p>
          <a:p>
            <a:pPr lvl="0" fontAlgn="ctr"/>
            <a:r>
              <a:rPr lang="nl-BE" sz="2400" dirty="0">
                <a:solidFill>
                  <a:schemeClr val="tx1"/>
                </a:solidFill>
              </a:rPr>
              <a:t>HGD traject (Greet)</a:t>
            </a:r>
          </a:p>
          <a:p>
            <a:pPr marL="0" lvl="0" indent="0" fontAlgn="ctr"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8C231B-7FE3-41D7-AB58-0A17EEB48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12288"/>
      </p:ext>
    </p:extLst>
  </p:cSld>
  <p:clrMapOvr>
    <a:masterClrMapping/>
  </p:clrMapOvr>
</p:sld>
</file>

<file path=ppt/theme/theme1.xml><?xml version="1.0" encoding="utf-8"?>
<a:theme xmlns:a="http://schemas.openxmlformats.org/drawingml/2006/main" name="FS sjabloon voorst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1815</Words>
  <Application>Microsoft Office PowerPoint</Application>
  <PresentationFormat>Breedbeeld</PresentationFormat>
  <Paragraphs>363</Paragraphs>
  <Slides>28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Helvetica Neue Bold Condensed</vt:lpstr>
      <vt:lpstr>Helvetica Neue Light</vt:lpstr>
      <vt:lpstr>FS sjabloon voorstel</vt:lpstr>
      <vt:lpstr>Teamcharter Onthaal Oudenaarde-Ronse</vt:lpstr>
      <vt:lpstr>Team Charter</vt:lpstr>
      <vt:lpstr>Onze opdracht is </vt:lpstr>
      <vt:lpstr>Onze opdracht :kernproces 1-2-6</vt:lpstr>
      <vt:lpstr>Hoe gaan we  onze opdracht goed doen</vt:lpstr>
      <vt:lpstr>Ambities</vt:lpstr>
      <vt:lpstr>PowerPoint-presentatie</vt:lpstr>
      <vt:lpstr>PowerPoint-presentatie</vt:lpstr>
      <vt:lpstr>Rollen en verwachtingen </vt:lpstr>
      <vt:lpstr>PowerPoint-presentatie</vt:lpstr>
      <vt:lpstr>PowerPoint-presentatie</vt:lpstr>
      <vt:lpstr>Wie wat doet is duidelijk</vt:lpstr>
      <vt:lpstr>Afspraken en regels</vt:lpstr>
      <vt:lpstr>PowerPoint-presentatie</vt:lpstr>
      <vt:lpstr>PowerPoint-presentatie</vt:lpstr>
      <vt:lpstr>Sjabloon voor onthaal en vraagverheldering</vt:lpstr>
      <vt:lpstr>Sjabloon onthaal en vraagverheldering </vt:lpstr>
      <vt:lpstr>Sjabloon onthaal en vraagverheldering</vt:lpstr>
      <vt:lpstr>Sjabloon onthaal en vraagverheldering</vt:lpstr>
      <vt:lpstr>PowerPoint-presentatie</vt:lpstr>
      <vt:lpstr> Enkele kapstokken met minimale gegevens die in Lars-activiteit van       het team Onthaal komen:</vt:lpstr>
      <vt:lpstr>PowerPoint-presentatie</vt:lpstr>
      <vt:lpstr>PowerPoint-presentatie</vt:lpstr>
      <vt:lpstr>PowerPoint-presentatie</vt:lpstr>
      <vt:lpstr>PowerPoint-presentatie</vt:lpstr>
      <vt:lpstr> Het team is goed geregeld</vt:lpstr>
      <vt:lpstr>Persoonlijke relaties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Tom Van Acker</dc:creator>
  <cp:lastModifiedBy>Sven</cp:lastModifiedBy>
  <cp:revision>78</cp:revision>
  <cp:lastPrinted>2017-11-16T08:51:51Z</cp:lastPrinted>
  <dcterms:created xsi:type="dcterms:W3CDTF">2017-02-09T09:51:49Z</dcterms:created>
  <dcterms:modified xsi:type="dcterms:W3CDTF">2018-03-08T12:35:18Z</dcterms:modified>
</cp:coreProperties>
</file>